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93" r:id="rId5"/>
    <p:sldMasterId id="2147483670" r:id="rId6"/>
  </p:sldMasterIdLst>
  <p:notesMasterIdLst>
    <p:notesMasterId r:id="rId26"/>
  </p:notesMasterIdLst>
  <p:sldIdLst>
    <p:sldId id="257" r:id="rId7"/>
    <p:sldId id="274" r:id="rId8"/>
    <p:sldId id="258" r:id="rId9"/>
    <p:sldId id="260" r:id="rId10"/>
    <p:sldId id="262" r:id="rId11"/>
    <p:sldId id="263" r:id="rId12"/>
    <p:sldId id="264" r:id="rId13"/>
    <p:sldId id="265" r:id="rId14"/>
    <p:sldId id="266" r:id="rId15"/>
    <p:sldId id="267" r:id="rId16"/>
    <p:sldId id="268" r:id="rId17"/>
    <p:sldId id="269" r:id="rId18"/>
    <p:sldId id="261" r:id="rId19"/>
    <p:sldId id="270" r:id="rId20"/>
    <p:sldId id="271" r:id="rId21"/>
    <p:sldId id="272" r:id="rId22"/>
    <p:sldId id="273" r:id="rId23"/>
    <p:sldId id="276"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5" autoAdjust="0"/>
    <p:restoredTop sz="81669" autoAdjust="0"/>
  </p:normalViewPr>
  <p:slideViewPr>
    <p:cSldViewPr snapToGrid="0">
      <p:cViewPr varScale="1">
        <p:scale>
          <a:sx n="89" d="100"/>
          <a:sy n="89" d="100"/>
        </p:scale>
        <p:origin x="151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A983E-4745-4BB1-A728-EA8664D84E1C}" type="datetimeFigureOut">
              <a:rPr lang="en-US" smtClean="0"/>
              <a:t>12/21/2023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A92D4-06B7-466A-AE30-89127FE16DE9}" type="slidenum">
              <a:rPr lang="en-US" smtClean="0"/>
              <a:t>‹#›</a:t>
            </a:fld>
            <a:endParaRPr lang="en-US"/>
          </a:p>
        </p:txBody>
      </p:sp>
    </p:spTree>
    <p:extLst>
      <p:ext uri="{BB962C8B-B14F-4D97-AF65-F5344CB8AC3E}">
        <p14:creationId xmlns:p14="http://schemas.microsoft.com/office/powerpoint/2010/main" val="190948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While we know that climate can vary by region, altitude, and latitude, climate can also vary in smaller spaces. When a small location, whether it be the other side of the street or between rural and urban areas, has a climate that varies from the general climate of the area, these are called microclimates.</a:t>
            </a:r>
          </a:p>
          <a:p>
            <a:endParaRPr lang="en-US" b="0" dirty="0"/>
          </a:p>
          <a:p>
            <a:r>
              <a:rPr lang="en-US" b="0" dirty="0"/>
              <a:t>Microclimates are cooled and warmed by a variety of factors, including landcover, population and building density, waterways, vegetation, and pollution.</a:t>
            </a:r>
          </a:p>
          <a:p>
            <a:endParaRPr lang="en-US" b="0" dirty="0"/>
          </a:p>
          <a:p>
            <a:r>
              <a:rPr lang="en-US" b="0" dirty="0"/>
              <a:t>In general, rural areas tend to be cooler than urban areas.</a:t>
            </a:r>
          </a:p>
        </p:txBody>
      </p:sp>
      <p:sp>
        <p:nvSpPr>
          <p:cNvPr id="4" name="Slide Number Placeholder 3"/>
          <p:cNvSpPr>
            <a:spLocks noGrp="1"/>
          </p:cNvSpPr>
          <p:nvPr>
            <p:ph type="sldNum" sz="quarter" idx="5"/>
          </p:nvPr>
        </p:nvSpPr>
        <p:spPr/>
        <p:txBody>
          <a:bodyPr/>
          <a:lstStyle/>
          <a:p>
            <a:fld id="{AABA92D4-06B7-466A-AE30-89127FE16DE9}" type="slidenum">
              <a:rPr lang="en-US" smtClean="0"/>
              <a:t>3</a:t>
            </a:fld>
            <a:endParaRPr lang="en-US"/>
          </a:p>
        </p:txBody>
      </p:sp>
    </p:spTree>
    <p:extLst>
      <p:ext uri="{BB962C8B-B14F-4D97-AF65-F5344CB8AC3E}">
        <p14:creationId xmlns:p14="http://schemas.microsoft.com/office/powerpoint/2010/main" val="2122932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factors result in what we call the urban heat island. This is where urban areas with a lot of concrete and compacted populations and buildings are warmer than rural areas. As you can see in this image, the downtown area has a late afternoon temperature of about 92°F. </a:t>
            </a:r>
            <a:r>
              <a:rPr lang="en-US" dirty="0" err="1"/>
              <a:t>Surburbs</a:t>
            </a:r>
            <a:r>
              <a:rPr lang="en-US" dirty="0"/>
              <a:t> and more residential areas have an afternoon temperature in the upper 80’sF. And very rural areas and farmland is closer to 85°F. However, even within urban and urban areas, we see variations in microclimates.</a:t>
            </a:r>
          </a:p>
          <a:p>
            <a:endParaRPr lang="en-US" dirty="0"/>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12</a:t>
            </a:fld>
            <a:endParaRPr lang="en-US"/>
          </a:p>
        </p:txBody>
      </p:sp>
    </p:spTree>
    <p:extLst>
      <p:ext uri="{BB962C8B-B14F-4D97-AF65-F5344CB8AC3E}">
        <p14:creationId xmlns:p14="http://schemas.microsoft.com/office/powerpoint/2010/main" val="3560377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 so each factor comes up one by one*</a:t>
            </a:r>
          </a:p>
          <a:p>
            <a:endParaRPr lang="en-US" dirty="0"/>
          </a:p>
          <a:p>
            <a:r>
              <a:rPr lang="en-US" dirty="0"/>
              <a:t>There are great disparities in vulnerability to heat exposure and heat-related health issues.</a:t>
            </a:r>
          </a:p>
          <a:p>
            <a:endParaRPr lang="en-US" b="0" dirty="0"/>
          </a:p>
          <a:p>
            <a:r>
              <a:rPr lang="en-US" b="0" dirty="0"/>
              <a:t>Those who have support of friends, family, and neighbors are at a lower vulnerability to the effects of heat as they have someone to rely on if their heat protection (e.g., air conditioning) is unavailable.</a:t>
            </a:r>
          </a:p>
          <a:p>
            <a:endParaRPr lang="en-US" b="0" dirty="0"/>
          </a:p>
          <a:p>
            <a:r>
              <a:rPr lang="en-US" b="0" dirty="0"/>
              <a:t>Some people, such as the elderly, young children, those on certain medications, and those with some medical conditions are more at risk for heat-related illnesses as they have a reduced ability to regulate their body temperature and/or have medical conditions that can be exacerbated by heat.</a:t>
            </a:r>
          </a:p>
          <a:p>
            <a:endParaRPr lang="en-US" b="0" dirty="0"/>
          </a:p>
          <a:p>
            <a:r>
              <a:rPr lang="en-US" b="0" dirty="0"/>
              <a:t>Income also plays a role in a person’s ability to weather heat in warm microclimates. Air conditioning is expensive to run and, in some locations, air conditioners may be inefficient or unavailable. Likewise, many low-income neighborhoods are located within the inner parts of the city where the heat island is most intense.</a:t>
            </a:r>
          </a:p>
          <a:p>
            <a:endParaRPr lang="en-US" b="0" dirty="0"/>
          </a:p>
          <a:p>
            <a:endParaRPr lang="en-US" b="0" dirty="0"/>
          </a:p>
        </p:txBody>
      </p:sp>
      <p:sp>
        <p:nvSpPr>
          <p:cNvPr id="4" name="Slide Number Placeholder 3"/>
          <p:cNvSpPr>
            <a:spLocks noGrp="1"/>
          </p:cNvSpPr>
          <p:nvPr>
            <p:ph type="sldNum" sz="quarter" idx="5"/>
          </p:nvPr>
        </p:nvSpPr>
        <p:spPr/>
        <p:txBody>
          <a:bodyPr/>
          <a:lstStyle/>
          <a:p>
            <a:fld id="{AABA92D4-06B7-466A-AE30-89127FE16DE9}" type="slidenum">
              <a:rPr lang="en-US" smtClean="0"/>
              <a:t>13</a:t>
            </a:fld>
            <a:endParaRPr lang="en-US"/>
          </a:p>
        </p:txBody>
      </p:sp>
    </p:spTree>
    <p:extLst>
      <p:ext uri="{BB962C8B-B14F-4D97-AF65-F5344CB8AC3E}">
        <p14:creationId xmlns:p14="http://schemas.microsoft.com/office/powerpoint/2010/main" val="3710202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 so each factor comes up one by one*</a:t>
            </a:r>
          </a:p>
          <a:p>
            <a:endParaRPr lang="en-US" dirty="0"/>
          </a:p>
          <a:p>
            <a:r>
              <a:rPr lang="en-US" dirty="0"/>
              <a:t>Other factors that affect vulnerability to heat is pregnancy – both for the mother and baby heat stress can be highly dangerous to health. </a:t>
            </a:r>
          </a:p>
          <a:p>
            <a:endParaRPr lang="en-US" b="0" dirty="0"/>
          </a:p>
          <a:p>
            <a:r>
              <a:rPr lang="en-US" b="0" dirty="0"/>
              <a:t>Unhoused populations are particularly vulnerable to heat as they do not always have access to reliable cool facilities and are often located in high concrete and urban heat intensity areas.</a:t>
            </a:r>
          </a:p>
          <a:p>
            <a:endParaRPr lang="en-US" b="0" dirty="0"/>
          </a:p>
          <a:p>
            <a:r>
              <a:rPr lang="en-US" b="0" dirty="0"/>
              <a:t>Finally, education plays a major role in heat vulnerability. This is because those who are more education are more likely to have been informed on how to care for themselves during different weather events and they are well versed in obtaining information to keep them safe, such as finding heat warnings and cooling shelters.</a:t>
            </a:r>
          </a:p>
          <a:p>
            <a:endParaRPr lang="en-US" b="0" dirty="0"/>
          </a:p>
          <a:p>
            <a:endParaRPr lang="en-US" b="0" dirty="0"/>
          </a:p>
        </p:txBody>
      </p:sp>
      <p:sp>
        <p:nvSpPr>
          <p:cNvPr id="4" name="Slide Number Placeholder 3"/>
          <p:cNvSpPr>
            <a:spLocks noGrp="1"/>
          </p:cNvSpPr>
          <p:nvPr>
            <p:ph type="sldNum" sz="quarter" idx="5"/>
          </p:nvPr>
        </p:nvSpPr>
        <p:spPr/>
        <p:txBody>
          <a:bodyPr/>
          <a:lstStyle/>
          <a:p>
            <a:fld id="{AABA92D4-06B7-466A-AE30-89127FE16DE9}" type="slidenum">
              <a:rPr lang="en-US" smtClean="0"/>
              <a:t>14</a:t>
            </a:fld>
            <a:endParaRPr lang="en-US"/>
          </a:p>
        </p:txBody>
      </p:sp>
    </p:spTree>
    <p:extLst>
      <p:ext uri="{BB962C8B-B14F-4D97-AF65-F5344CB8AC3E}">
        <p14:creationId xmlns:p14="http://schemas.microsoft.com/office/powerpoint/2010/main" val="28055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*Animated*</a:t>
            </a:r>
          </a:p>
          <a:p>
            <a:r>
              <a:rPr lang="en-US" dirty="0"/>
              <a:t>Vulnerability also varies by history.</a:t>
            </a:r>
          </a:p>
          <a:p>
            <a:endParaRPr lang="en-US" b="0" dirty="0"/>
          </a:p>
          <a:p>
            <a:r>
              <a:rPr lang="en-US" b="0" dirty="0"/>
              <a:t>Many larger cities, including Nashville as we are looking at here, experienced redlining from the 1930s to the 1960s. Redlining is a practice of reducing or eliminating investments, such as business loans and mortgages, in Black neighborhoods. These neighborhoods would literally be outlined in red as a “warning” to lenders. As you can see here, the red shaded locations are areas indicated as “hazardous” and yellow are areas indicated as “declining.” Both of these areas were highly minority and Black neighborhoods. Green areas were considered the best neighborhoods to invest in and were primarily white and upper class.</a:t>
            </a:r>
          </a:p>
          <a:p>
            <a:endParaRPr lang="en-US" b="0" dirty="0"/>
          </a:p>
          <a:p>
            <a:r>
              <a:rPr lang="en-US" b="0" dirty="0"/>
              <a:t>We can compare the redlining map to a 2022 heat mapping study from Nashville. Darker red colors indicate warmer temperatures and blue colors indicate cooler temperatures. Comparing historical redlined areas to today’s heat island intensity shows that there is still a match even 60 or more years later. These areas experienced disinvestments for many years and they have remained areas with more concrete, densely packed buildings, and less infrastructure improvements.</a:t>
            </a:r>
          </a:p>
          <a:p>
            <a:endParaRPr lang="en-US" b="0" dirty="0"/>
          </a:p>
          <a:p>
            <a:endParaRPr lang="en-US" b="0" dirty="0"/>
          </a:p>
        </p:txBody>
      </p:sp>
      <p:sp>
        <p:nvSpPr>
          <p:cNvPr id="4" name="Slide Number Placeholder 3"/>
          <p:cNvSpPr>
            <a:spLocks noGrp="1"/>
          </p:cNvSpPr>
          <p:nvPr>
            <p:ph type="sldNum" sz="quarter" idx="5"/>
          </p:nvPr>
        </p:nvSpPr>
        <p:spPr/>
        <p:txBody>
          <a:bodyPr/>
          <a:lstStyle/>
          <a:p>
            <a:fld id="{AABA92D4-06B7-466A-AE30-89127FE16DE9}" type="slidenum">
              <a:rPr lang="en-US" smtClean="0"/>
              <a:t>15</a:t>
            </a:fld>
            <a:endParaRPr lang="en-US"/>
          </a:p>
        </p:txBody>
      </p:sp>
    </p:spTree>
    <p:extLst>
      <p:ext uri="{BB962C8B-B14F-4D97-AF65-F5344CB8AC3E}">
        <p14:creationId xmlns:p14="http://schemas.microsoft.com/office/powerpoint/2010/main" val="454313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how might these microclimates be affected by climate change?</a:t>
            </a:r>
          </a:p>
          <a:p>
            <a:r>
              <a:rPr lang="en-US" b="0" dirty="0"/>
              <a:t>Current trends show that warm seasons are becoming warmer and we are experiencing more frequent, intense, and longer-lasting heat events. </a:t>
            </a:r>
          </a:p>
          <a:p>
            <a:endParaRPr lang="en-US" b="0" dirty="0"/>
          </a:p>
          <a:p>
            <a:r>
              <a:rPr lang="en-US" b="0" dirty="0"/>
              <a:t>Microclimates that have factors that keep the location cooler, such as open spaces and large amounts of vegetation, are going to be less affected by increasing heat.</a:t>
            </a:r>
          </a:p>
          <a:p>
            <a:endParaRPr lang="en-US" b="0" dirty="0"/>
          </a:p>
          <a:p>
            <a:r>
              <a:rPr lang="en-US" b="0" dirty="0"/>
              <a:t>Microclimates that have factors that keep the location warmer, such as a lot of concrete, packed people and buildings, a lot of roads, and less vegetation, are going to be more affected by increasing heat.</a:t>
            </a:r>
          </a:p>
          <a:p>
            <a:endParaRPr lang="en-US" b="0" dirty="0"/>
          </a:p>
          <a:p>
            <a:r>
              <a:rPr lang="en-US" b="0" dirty="0"/>
              <a:t>Thus, the heat island is likely to become more intense and those living in urban areas, especially those who are already vulnerable due to </a:t>
            </a:r>
            <a:r>
              <a:rPr lang="en-US" b="0" dirty="0" err="1"/>
              <a:t>sociodemographics</a:t>
            </a:r>
            <a:r>
              <a:rPr lang="en-US" b="0" dirty="0"/>
              <a:t>, neighborhood, and comorbidities, will feel heat stress more acutely than those living in rural areas.</a:t>
            </a:r>
          </a:p>
        </p:txBody>
      </p:sp>
      <p:sp>
        <p:nvSpPr>
          <p:cNvPr id="4" name="Slide Number Placeholder 3"/>
          <p:cNvSpPr>
            <a:spLocks noGrp="1"/>
          </p:cNvSpPr>
          <p:nvPr>
            <p:ph type="sldNum" sz="quarter" idx="5"/>
          </p:nvPr>
        </p:nvSpPr>
        <p:spPr/>
        <p:txBody>
          <a:bodyPr/>
          <a:lstStyle/>
          <a:p>
            <a:fld id="{AABA92D4-06B7-466A-AE30-89127FE16DE9}" type="slidenum">
              <a:rPr lang="en-US" smtClean="0"/>
              <a:t>16</a:t>
            </a:fld>
            <a:endParaRPr lang="en-US"/>
          </a:p>
        </p:txBody>
      </p:sp>
    </p:spTree>
    <p:extLst>
      <p:ext uri="{BB962C8B-B14F-4D97-AF65-F5344CB8AC3E}">
        <p14:creationId xmlns:p14="http://schemas.microsoft.com/office/powerpoint/2010/main" val="185561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Coolest (1): D</a:t>
            </a:r>
          </a:p>
          <a:p>
            <a:r>
              <a:rPr lang="en-US" dirty="0"/>
              <a:t>2: B</a:t>
            </a:r>
          </a:p>
          <a:p>
            <a:r>
              <a:rPr lang="en-US" dirty="0"/>
              <a:t>3: C</a:t>
            </a:r>
          </a:p>
          <a:p>
            <a:r>
              <a:rPr lang="en-US" dirty="0"/>
              <a:t>4: A</a:t>
            </a:r>
          </a:p>
          <a:p>
            <a:r>
              <a:rPr lang="en-US" dirty="0"/>
              <a:t>Warmest (5): E</a:t>
            </a:r>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18</a:t>
            </a:fld>
            <a:endParaRPr lang="en-US"/>
          </a:p>
        </p:txBody>
      </p:sp>
    </p:spTree>
    <p:extLst>
      <p:ext uri="{BB962C8B-B14F-4D97-AF65-F5344CB8AC3E}">
        <p14:creationId xmlns:p14="http://schemas.microsoft.com/office/powerpoint/2010/main" val="2714714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19</a:t>
            </a:fld>
            <a:endParaRPr lang="en-US"/>
          </a:p>
        </p:txBody>
      </p:sp>
    </p:spTree>
    <p:extLst>
      <p:ext uri="{BB962C8B-B14F-4D97-AF65-F5344CB8AC3E}">
        <p14:creationId xmlns:p14="http://schemas.microsoft.com/office/powerpoint/2010/main" val="4276620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any given day, we walk through and experience microclimates. For instance, the location in these images is on the Middle Tennessee State University campus on a cloudy day in May.</a:t>
            </a:r>
          </a:p>
          <a:p>
            <a:r>
              <a:rPr lang="en-US" dirty="0"/>
              <a:t>The photo on the left is a thermal image – the temperatures shown are surface temperatures. Under the tree, it is significantly cooler than in the parking lot.</a:t>
            </a:r>
          </a:p>
          <a:p>
            <a:r>
              <a:rPr lang="en-US" dirty="0"/>
              <a:t>The photo on the right is the actual image and shows air temperature in this same area. Again, the air under the tree is much cooler than the air in the parking lot near cars.</a:t>
            </a:r>
          </a:p>
        </p:txBody>
      </p:sp>
      <p:sp>
        <p:nvSpPr>
          <p:cNvPr id="4" name="Slide Number Placeholder 3"/>
          <p:cNvSpPr>
            <a:spLocks noGrp="1"/>
          </p:cNvSpPr>
          <p:nvPr>
            <p:ph type="sldNum" sz="quarter" idx="5"/>
          </p:nvPr>
        </p:nvSpPr>
        <p:spPr/>
        <p:txBody>
          <a:bodyPr/>
          <a:lstStyle/>
          <a:p>
            <a:fld id="{AABA92D4-06B7-466A-AE30-89127FE16DE9}" type="slidenum">
              <a:rPr lang="en-US" smtClean="0"/>
              <a:t>4</a:t>
            </a:fld>
            <a:endParaRPr lang="en-US"/>
          </a:p>
        </p:txBody>
      </p:sp>
    </p:spTree>
    <p:extLst>
      <p:ext uri="{BB962C8B-B14F-4D97-AF65-F5344CB8AC3E}">
        <p14:creationId xmlns:p14="http://schemas.microsoft.com/office/powerpoint/2010/main" val="315482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warm, sunny day, would you want to walk on the dark pavement or the grass? Likely the grass. The blacktop is absorbing heat and slowly releasing it so it will feel hotter. The white house is reflecting heat, helping to keep this area cooler.</a:t>
            </a:r>
          </a:p>
          <a:p>
            <a:endParaRPr lang="en-US" dirty="0"/>
          </a:p>
          <a:p>
            <a:r>
              <a:rPr lang="en-US" dirty="0"/>
              <a:t>How much insolation or energy that a surface reflects is called </a:t>
            </a:r>
            <a:r>
              <a:rPr lang="en-US" i="1" dirty="0"/>
              <a:t>albedo</a:t>
            </a:r>
            <a:r>
              <a:rPr lang="en-US" i="0" dirty="0"/>
              <a:t>. High albedo surfaces, such as the white house, reflect much of the insolation that it comes into contact with.</a:t>
            </a:r>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5</a:t>
            </a:fld>
            <a:endParaRPr lang="en-US"/>
          </a:p>
        </p:txBody>
      </p:sp>
    </p:spTree>
    <p:extLst>
      <p:ext uri="{BB962C8B-B14F-4D97-AF65-F5344CB8AC3E}">
        <p14:creationId xmlns:p14="http://schemas.microsoft.com/office/powerpoint/2010/main" val="56436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areas that we have highly reflective surfaces, such as these skyscrapers made of glass, energy can be trapped between buildings (urban canyons), creating very warm conditions at the surface.</a:t>
            </a:r>
          </a:p>
        </p:txBody>
      </p:sp>
      <p:sp>
        <p:nvSpPr>
          <p:cNvPr id="4" name="Slide Number Placeholder 3"/>
          <p:cNvSpPr>
            <a:spLocks noGrp="1"/>
          </p:cNvSpPr>
          <p:nvPr>
            <p:ph type="sldNum" sz="quarter" idx="5"/>
          </p:nvPr>
        </p:nvSpPr>
        <p:spPr/>
        <p:txBody>
          <a:bodyPr/>
          <a:lstStyle/>
          <a:p>
            <a:fld id="{AABA92D4-06B7-466A-AE30-89127FE16DE9}" type="slidenum">
              <a:rPr lang="en-US" smtClean="0"/>
              <a:t>6</a:t>
            </a:fld>
            <a:endParaRPr lang="en-US"/>
          </a:p>
        </p:txBody>
      </p:sp>
    </p:spTree>
    <p:extLst>
      <p:ext uri="{BB962C8B-B14F-4D97-AF65-F5344CB8AC3E}">
        <p14:creationId xmlns:p14="http://schemas.microsoft.com/office/powerpoint/2010/main" val="3242002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slides are animated to walk through each scenario*</a:t>
            </a:r>
          </a:p>
          <a:p>
            <a:r>
              <a:rPr lang="en-US" dirty="0"/>
              <a:t>Air mixing is an important factor in keeping the surface cooler. If you have cool air higher in the atmosphere and warmer air at the surface, wind can mix the air and create a more moderate temperature like you are seeing with the small town here.</a:t>
            </a:r>
          </a:p>
          <a:p>
            <a:endParaRPr lang="en-US" dirty="0"/>
          </a:p>
          <a:p>
            <a:r>
              <a:rPr lang="en-US" dirty="0"/>
              <a:t>However, when we have buildings that are packed closely together, wind skims over the top and does not mix with surface air. This leaves surface air warm and holding trapped energy.</a:t>
            </a:r>
          </a:p>
          <a:p>
            <a:endParaRPr lang="en-US" dirty="0"/>
          </a:p>
          <a:p>
            <a:r>
              <a:rPr lang="en-US" dirty="0"/>
              <a:t>This also results in rural areas being able to cool off more effectively at night and urban areas retaining more heat at night.</a:t>
            </a:r>
          </a:p>
        </p:txBody>
      </p:sp>
      <p:sp>
        <p:nvSpPr>
          <p:cNvPr id="4" name="Slide Number Placeholder 3"/>
          <p:cNvSpPr>
            <a:spLocks noGrp="1"/>
          </p:cNvSpPr>
          <p:nvPr>
            <p:ph type="sldNum" sz="quarter" idx="5"/>
          </p:nvPr>
        </p:nvSpPr>
        <p:spPr/>
        <p:txBody>
          <a:bodyPr/>
          <a:lstStyle/>
          <a:p>
            <a:fld id="{AABA92D4-06B7-466A-AE30-89127FE16DE9}" type="slidenum">
              <a:rPr lang="en-US" smtClean="0"/>
              <a:t>7</a:t>
            </a:fld>
            <a:endParaRPr lang="en-US"/>
          </a:p>
        </p:txBody>
      </p:sp>
    </p:spTree>
    <p:extLst>
      <p:ext uri="{BB962C8B-B14F-4D97-AF65-F5344CB8AC3E}">
        <p14:creationId xmlns:p14="http://schemas.microsoft.com/office/powerpoint/2010/main" val="294263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*raindrops and arrows animated to show evaporative cooling*</a:t>
            </a:r>
          </a:p>
          <a:p>
            <a:endParaRPr lang="en-US" dirty="0"/>
          </a:p>
          <a:p>
            <a:r>
              <a:rPr lang="en-US" dirty="0"/>
              <a:t>Tall buildings and canopy cover will provide shading and, thus block some of the insolation from reaching the surface. This will provide a cooling effect.</a:t>
            </a:r>
          </a:p>
          <a:p>
            <a:endParaRPr lang="en-US" dirty="0"/>
          </a:p>
          <a:p>
            <a:r>
              <a:rPr lang="en-US" dirty="0"/>
              <a:t>Likewise, waterways and vegetation will provide evaporative cooling. When vegetation respirates water into the atmosphere, that water evaporates, absorbing heat in the process and cooling the air around it. Waterbodies similarly cool the air by evaporating water off the surface.</a:t>
            </a:r>
          </a:p>
          <a:p>
            <a:endParaRPr lang="en-US" dirty="0"/>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8</a:t>
            </a:fld>
            <a:endParaRPr lang="en-US"/>
          </a:p>
        </p:txBody>
      </p:sp>
    </p:spTree>
    <p:extLst>
      <p:ext uri="{BB962C8B-B14F-4D97-AF65-F5344CB8AC3E}">
        <p14:creationId xmlns:p14="http://schemas.microsoft.com/office/powerpoint/2010/main" val="76807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*arrows animated*</a:t>
            </a:r>
          </a:p>
          <a:p>
            <a:endParaRPr lang="en-US" dirty="0"/>
          </a:p>
          <a:p>
            <a:r>
              <a:rPr lang="en-US" dirty="0"/>
              <a:t>Consider a time that you’ve stood on the sidewalk and a bus drives past. You likely received a breeze of warm air – this is an example of anthropogenic heat.</a:t>
            </a:r>
          </a:p>
          <a:p>
            <a:r>
              <a:rPr lang="en-US" dirty="0"/>
              <a:t>Our everyday activities, such as driving cars and using air conditioners produce heat, which warms the air around it.</a:t>
            </a:r>
          </a:p>
          <a:p>
            <a:endParaRPr lang="en-US" dirty="0"/>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9</a:t>
            </a:fld>
            <a:endParaRPr lang="en-US"/>
          </a:p>
        </p:txBody>
      </p:sp>
    </p:spTree>
    <p:extLst>
      <p:ext uri="{BB962C8B-B14F-4D97-AF65-F5344CB8AC3E}">
        <p14:creationId xmlns:p14="http://schemas.microsoft.com/office/powerpoint/2010/main" val="2951819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pollution cannot be as easily dispersed as winds are disrupted and not mixing the air with fresh air aloft.</a:t>
            </a:r>
          </a:p>
          <a:p>
            <a:r>
              <a:rPr lang="en-US" dirty="0"/>
              <a:t>With this, pollutants absorb heat and help trap it near the surface.</a:t>
            </a:r>
          </a:p>
          <a:p>
            <a:endParaRPr lang="en-US" dirty="0"/>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10</a:t>
            </a:fld>
            <a:endParaRPr lang="en-US"/>
          </a:p>
        </p:txBody>
      </p:sp>
    </p:spTree>
    <p:extLst>
      <p:ext uri="{BB962C8B-B14F-4D97-AF65-F5344CB8AC3E}">
        <p14:creationId xmlns:p14="http://schemas.microsoft.com/office/powerpoint/2010/main" val="4145859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pollution cannot be as easily dispersed as winds are disrupted and not mixing the air with fresh air aloft.</a:t>
            </a:r>
          </a:p>
          <a:p>
            <a:r>
              <a:rPr lang="en-US" dirty="0"/>
              <a:t>With this, pollutants absorb heat and help trap it near the surface.</a:t>
            </a:r>
          </a:p>
          <a:p>
            <a:endParaRPr lang="en-US" dirty="0"/>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11</a:t>
            </a:fld>
            <a:endParaRPr lang="en-US"/>
          </a:p>
        </p:txBody>
      </p:sp>
    </p:spTree>
    <p:extLst>
      <p:ext uri="{BB962C8B-B14F-4D97-AF65-F5344CB8AC3E}">
        <p14:creationId xmlns:p14="http://schemas.microsoft.com/office/powerpoint/2010/main" val="362502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DAB-7232-6B60-8B8C-C792023BA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411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FD38-67CB-6C31-85B1-8EAF171E47EA}"/>
              </a:ext>
            </a:extLst>
          </p:cNvPr>
          <p:cNvSpPr>
            <a:spLocks noGrp="1"/>
          </p:cNvSpPr>
          <p:nvPr>
            <p:ph type="ctrTitle"/>
          </p:nvPr>
        </p:nvSpPr>
        <p:spPr>
          <a:xfrm>
            <a:off x="2119223" y="1113736"/>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E23F44-D66E-047B-4F46-3282900D41BB}"/>
              </a:ext>
            </a:extLst>
          </p:cNvPr>
          <p:cNvSpPr>
            <a:spLocks noGrp="1"/>
          </p:cNvSpPr>
          <p:nvPr>
            <p:ph type="subTitle" idx="1"/>
          </p:nvPr>
        </p:nvSpPr>
        <p:spPr>
          <a:xfrm>
            <a:off x="2119223" y="3593411"/>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3278EB1F-E363-82CB-C7D3-AE5765F48C7B}"/>
              </a:ext>
            </a:extLst>
          </p:cNvPr>
          <p:cNvSpPr>
            <a:spLocks noGrp="1"/>
          </p:cNvSpPr>
          <p:nvPr>
            <p:ph type="sldNum" sz="quarter" idx="12"/>
          </p:nvPr>
        </p:nvSpPr>
        <p:spPr>
          <a:xfrm>
            <a:off x="9448800" y="6492875"/>
            <a:ext cx="2743200" cy="365125"/>
          </a:xfrm>
          <a:prstGeom prst="rect">
            <a:avLst/>
          </a:prstGeo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592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95CF-D2A4-217A-C015-AF3AF5E4F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1D8FC-A219-C7CE-3A69-ACBFCAA16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222246B-5C0B-BE24-62B4-7D54239420D7}"/>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255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3B9B-1486-2E4F-F730-6594C42C313B}"/>
              </a:ext>
            </a:extLst>
          </p:cNvPr>
          <p:cNvSpPr>
            <a:spLocks noGrp="1"/>
          </p:cNvSpPr>
          <p:nvPr>
            <p:ph type="title"/>
          </p:nvPr>
        </p:nvSpPr>
        <p:spPr>
          <a:xfrm>
            <a:off x="1737623" y="1333501"/>
            <a:ext cx="10209962"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7641D5B-D9EE-CE4E-9524-F61C0CF99EAD}"/>
              </a:ext>
            </a:extLst>
          </p:cNvPr>
          <p:cNvSpPr>
            <a:spLocks noGrp="1"/>
          </p:cNvSpPr>
          <p:nvPr>
            <p:ph type="body" idx="1"/>
          </p:nvPr>
        </p:nvSpPr>
        <p:spPr>
          <a:xfrm>
            <a:off x="1737623" y="4229580"/>
            <a:ext cx="102099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5F4900AC-C4E1-6FCB-0EAC-5622782F163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34425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D11C-6924-9B86-D1E7-F3F9717D2342}"/>
              </a:ext>
            </a:extLst>
          </p:cNvPr>
          <p:cNvSpPr>
            <a:spLocks noGrp="1"/>
          </p:cNvSpPr>
          <p:nvPr>
            <p:ph type="title"/>
          </p:nvPr>
        </p:nvSpPr>
        <p:spPr>
          <a:xfrm>
            <a:off x="1673526" y="365125"/>
            <a:ext cx="1032581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063C7C6-5638-E8ED-73D4-1BB408BA5C1C}"/>
              </a:ext>
            </a:extLst>
          </p:cNvPr>
          <p:cNvSpPr>
            <a:spLocks noGrp="1"/>
          </p:cNvSpPr>
          <p:nvPr>
            <p:ph sz="half" idx="1"/>
          </p:nvPr>
        </p:nvSpPr>
        <p:spPr>
          <a:xfrm>
            <a:off x="1673526" y="1834251"/>
            <a:ext cx="5032074" cy="45147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917F648-5D25-354B-B1D9-34ADE31F5B46}"/>
              </a:ext>
            </a:extLst>
          </p:cNvPr>
          <p:cNvSpPr>
            <a:spLocks noGrp="1"/>
          </p:cNvSpPr>
          <p:nvPr>
            <p:ph sz="half" idx="2"/>
          </p:nvPr>
        </p:nvSpPr>
        <p:spPr>
          <a:xfrm>
            <a:off x="6858000" y="1834252"/>
            <a:ext cx="5141342" cy="4514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18AFEFEF-FABC-61E1-90BC-21C7347B8659}"/>
              </a:ext>
            </a:extLst>
          </p:cNvPr>
          <p:cNvSpPr>
            <a:spLocks noGrp="1"/>
          </p:cNvSpPr>
          <p:nvPr>
            <p:ph type="sldNum" sz="quarter" idx="12"/>
          </p:nvPr>
        </p:nvSpPr>
        <p:spPr>
          <a:xfrm>
            <a:off x="9448800" y="6492875"/>
            <a:ext cx="2743200" cy="365125"/>
          </a:xfrm>
        </p:spPr>
        <p:txBody>
          <a:bodyPr/>
          <a:lstStyle>
            <a:lvl1pPr algn="r">
              <a:defRPr>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5400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A395-FCBD-E146-3A89-D97D71E3F438}"/>
              </a:ext>
            </a:extLst>
          </p:cNvPr>
          <p:cNvSpPr>
            <a:spLocks noGrp="1"/>
          </p:cNvSpPr>
          <p:nvPr>
            <p:ph type="title"/>
          </p:nvPr>
        </p:nvSpPr>
        <p:spPr>
          <a:xfrm>
            <a:off x="1656272" y="382378"/>
            <a:ext cx="10377577"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8672789-AAF2-7702-4207-1064535B7CDF}"/>
              </a:ext>
            </a:extLst>
          </p:cNvPr>
          <p:cNvSpPr>
            <a:spLocks noGrp="1"/>
          </p:cNvSpPr>
          <p:nvPr>
            <p:ph type="body" idx="1"/>
          </p:nvPr>
        </p:nvSpPr>
        <p:spPr>
          <a:xfrm>
            <a:off x="1656272" y="1698416"/>
            <a:ext cx="50866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080F2-D709-4E5E-4272-A9CE93C841EB}"/>
              </a:ext>
            </a:extLst>
          </p:cNvPr>
          <p:cNvSpPr>
            <a:spLocks noGrp="1"/>
          </p:cNvSpPr>
          <p:nvPr>
            <p:ph sz="half" idx="2"/>
          </p:nvPr>
        </p:nvSpPr>
        <p:spPr>
          <a:xfrm>
            <a:off x="1656272" y="2522328"/>
            <a:ext cx="5086691" cy="38698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7CE2F-14F3-1938-4E9E-10A8684A7217}"/>
              </a:ext>
            </a:extLst>
          </p:cNvPr>
          <p:cNvSpPr>
            <a:spLocks noGrp="1"/>
          </p:cNvSpPr>
          <p:nvPr>
            <p:ph type="body" sz="quarter" idx="3"/>
          </p:nvPr>
        </p:nvSpPr>
        <p:spPr>
          <a:xfrm>
            <a:off x="6917588" y="1698416"/>
            <a:ext cx="511626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BAE64E2-B884-8741-C721-7AC0750E2060}"/>
              </a:ext>
            </a:extLst>
          </p:cNvPr>
          <p:cNvSpPr>
            <a:spLocks noGrp="1"/>
          </p:cNvSpPr>
          <p:nvPr>
            <p:ph sz="quarter" idx="4"/>
          </p:nvPr>
        </p:nvSpPr>
        <p:spPr>
          <a:xfrm>
            <a:off x="6917588" y="2522328"/>
            <a:ext cx="5116261" cy="3869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9BCC99FD-BFF4-9830-DC7B-F12D478E3B20}"/>
              </a:ext>
            </a:extLst>
          </p:cNvPr>
          <p:cNvSpPr>
            <a:spLocks noGrp="1"/>
          </p:cNvSpPr>
          <p:nvPr>
            <p:ph type="sldNum" sz="quarter" idx="10"/>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4463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7201-256A-BF1E-9F39-5B8894725AE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34227AA-E17F-B4D6-DAEE-50FA5D21D56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5455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6A2D6CD-E1A9-349F-7A73-5E705F3297D5}"/>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15799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9FFE-4EF3-1A32-0D56-AB59CBFD69F0}"/>
              </a:ext>
            </a:extLst>
          </p:cNvPr>
          <p:cNvSpPr>
            <a:spLocks noGrp="1"/>
          </p:cNvSpPr>
          <p:nvPr>
            <p:ph type="title"/>
          </p:nvPr>
        </p:nvSpPr>
        <p:spPr>
          <a:xfrm>
            <a:off x="1650671" y="454024"/>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6546E-BBD5-1512-9E22-71F0CA3B705F}"/>
              </a:ext>
            </a:extLst>
          </p:cNvPr>
          <p:cNvSpPr>
            <a:spLocks noGrp="1"/>
          </p:cNvSpPr>
          <p:nvPr>
            <p:ph idx="1"/>
          </p:nvPr>
        </p:nvSpPr>
        <p:spPr>
          <a:xfrm>
            <a:off x="5873301" y="99218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D63859-51FA-2DE2-84F9-5CAEC78D8A79}"/>
              </a:ext>
            </a:extLst>
          </p:cNvPr>
          <p:cNvSpPr>
            <a:spLocks noGrp="1"/>
          </p:cNvSpPr>
          <p:nvPr>
            <p:ph type="body" sz="half" idx="2"/>
          </p:nvPr>
        </p:nvSpPr>
        <p:spPr>
          <a:xfrm>
            <a:off x="1650671" y="205422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CD1B2819-DFD6-8DB4-18AE-4E6A35F3DE7F}"/>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8489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E979-1434-B729-1E49-ACF29531F7EA}"/>
              </a:ext>
            </a:extLst>
          </p:cNvPr>
          <p:cNvSpPr>
            <a:spLocks noGrp="1"/>
          </p:cNvSpPr>
          <p:nvPr>
            <p:ph type="title"/>
          </p:nvPr>
        </p:nvSpPr>
        <p:spPr>
          <a:xfrm>
            <a:off x="1676400" y="543464"/>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4D1A9-C235-ABA5-A423-454AF9EF70B0}"/>
              </a:ext>
            </a:extLst>
          </p:cNvPr>
          <p:cNvSpPr>
            <a:spLocks noGrp="1"/>
          </p:cNvSpPr>
          <p:nvPr>
            <p:ph type="pic" idx="1"/>
          </p:nvPr>
        </p:nvSpPr>
        <p:spPr>
          <a:xfrm>
            <a:off x="5864525" y="10816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05842-5F03-50C6-3CB3-7300EA93EB1F}"/>
              </a:ext>
            </a:extLst>
          </p:cNvPr>
          <p:cNvSpPr>
            <a:spLocks noGrp="1"/>
          </p:cNvSpPr>
          <p:nvPr>
            <p:ph type="body" sz="half" idx="2"/>
          </p:nvPr>
        </p:nvSpPr>
        <p:spPr>
          <a:xfrm>
            <a:off x="1676400" y="214366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D3DB058E-8B96-B982-1DB3-AF6E02B3A334}"/>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3568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F315-A550-A11A-5697-0ED03880CB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6AC589-F1D9-31C8-31DE-EE56349D10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499B1E2-9D64-02CC-796B-6AA9618A8C2A}"/>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9011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AC81-E8E5-1EFA-FA9A-56C85FE49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4B9CC5-9BEE-21CE-D1AB-39E9294BC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7BB201FB-D061-92D9-A682-4DD4FA705465}"/>
              </a:ext>
            </a:extLst>
          </p:cNvPr>
          <p:cNvSpPr>
            <a:spLocks noGrp="1"/>
          </p:cNvSpPr>
          <p:nvPr>
            <p:ph type="sldNum" sz="quarter" idx="4"/>
          </p:nvPr>
        </p:nvSpPr>
        <p:spPr>
          <a:xfrm>
            <a:off x="11480307" y="5507342"/>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5427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519EB-8401-F817-B700-1B90A736DC54}"/>
              </a:ext>
            </a:extLst>
          </p:cNvPr>
          <p:cNvSpPr>
            <a:spLocks noGrp="1"/>
          </p:cNvSpPr>
          <p:nvPr>
            <p:ph type="title" orient="vert"/>
          </p:nvPr>
        </p:nvSpPr>
        <p:spPr>
          <a:xfrm>
            <a:off x="9423627"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ECEE1B-FA32-D653-9087-4231FF394025}"/>
              </a:ext>
            </a:extLst>
          </p:cNvPr>
          <p:cNvSpPr>
            <a:spLocks noGrp="1"/>
          </p:cNvSpPr>
          <p:nvPr>
            <p:ph type="body" orient="vert" idx="1"/>
          </p:nvPr>
        </p:nvSpPr>
        <p:spPr>
          <a:xfrm>
            <a:off x="1656271" y="365125"/>
            <a:ext cx="761495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B60CE353-063E-E838-99C8-476166B7749B}"/>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83199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9AC5-9282-FA88-75CA-11C0390577EF}"/>
              </a:ext>
            </a:extLst>
          </p:cNvPr>
          <p:cNvSpPr>
            <a:spLocks noGrp="1"/>
          </p:cNvSpPr>
          <p:nvPr>
            <p:ph type="ctrTitle"/>
          </p:nvPr>
        </p:nvSpPr>
        <p:spPr>
          <a:xfrm>
            <a:off x="1524000" y="2527540"/>
            <a:ext cx="9144000" cy="1776136"/>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F80E83-8171-7384-C9DF-B6F625585508}"/>
              </a:ext>
            </a:extLst>
          </p:cNvPr>
          <p:cNvSpPr>
            <a:spLocks noGrp="1"/>
          </p:cNvSpPr>
          <p:nvPr>
            <p:ph type="subTitle" idx="1"/>
          </p:nvPr>
        </p:nvSpPr>
        <p:spPr>
          <a:xfrm>
            <a:off x="1524000" y="4330460"/>
            <a:ext cx="9144000" cy="92734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a:extLst>
              <a:ext uri="{FF2B5EF4-FFF2-40B4-BE49-F238E27FC236}">
                <a16:creationId xmlns:a16="http://schemas.microsoft.com/office/drawing/2014/main" id="{E8E34F40-FC50-EBE2-351B-0758440A7E90}"/>
              </a:ext>
            </a:extLst>
          </p:cNvPr>
          <p:cNvSpPr txBox="1"/>
          <p:nvPr userDrawn="1"/>
        </p:nvSpPr>
        <p:spPr>
          <a:xfrm>
            <a:off x="9950240" y="6262256"/>
            <a:ext cx="1573948" cy="584775"/>
          </a:xfrm>
          <a:prstGeom prst="rect">
            <a:avLst/>
          </a:prstGeom>
          <a:noFill/>
        </p:spPr>
        <p:txBody>
          <a:bodyPr wrap="square">
            <a:spAutoFit/>
          </a:bodyPr>
          <a:lstStyle/>
          <a:p>
            <a:pPr algn="l"/>
            <a:r>
              <a:rPr lang="en-US" sz="800" dirty="0">
                <a:solidFill>
                  <a:schemeClr val="bg1"/>
                </a:solidFill>
              </a:rPr>
              <a:t>This material is based upon work supported by the National Science Foundation (NSF) under Grant #2315364.</a:t>
            </a:r>
          </a:p>
        </p:txBody>
      </p:sp>
      <p:pic>
        <p:nvPicPr>
          <p:cNvPr id="8" name="Picture 4">
            <a:extLst>
              <a:ext uri="{FF2B5EF4-FFF2-40B4-BE49-F238E27FC236}">
                <a16:creationId xmlns:a16="http://schemas.microsoft.com/office/drawing/2014/main" id="{5F8ADBEF-A7F7-903B-EBD4-0AFEACAA40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12484" y="6173015"/>
            <a:ext cx="675558" cy="6755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CC4F418-B31E-B87B-E93C-71FB284E2E75}"/>
              </a:ext>
            </a:extLst>
          </p:cNvPr>
          <p:cNvPicPr>
            <a:picLocks noChangeAspect="1"/>
          </p:cNvPicPr>
          <p:nvPr userDrawn="1"/>
        </p:nvPicPr>
        <p:blipFill>
          <a:blip r:embed="rId3"/>
          <a:stretch>
            <a:fillRect/>
          </a:stretch>
        </p:blipFill>
        <p:spPr>
          <a:xfrm>
            <a:off x="9120186" y="6290537"/>
            <a:ext cx="827343" cy="522072"/>
          </a:xfrm>
          <a:prstGeom prst="rect">
            <a:avLst/>
          </a:prstGeom>
        </p:spPr>
      </p:pic>
    </p:spTree>
    <p:extLst>
      <p:ext uri="{BB962C8B-B14F-4D97-AF65-F5344CB8AC3E}">
        <p14:creationId xmlns:p14="http://schemas.microsoft.com/office/powerpoint/2010/main" val="20757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117F-4A1D-AE78-5D69-83808BBFBDE8}"/>
              </a:ext>
            </a:extLst>
          </p:cNvPr>
          <p:cNvSpPr>
            <a:spLocks noGrp="1"/>
          </p:cNvSpPr>
          <p:nvPr>
            <p:ph type="title"/>
          </p:nvPr>
        </p:nvSpPr>
        <p:spPr>
          <a:xfrm>
            <a:off x="831850" y="13102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7E6026-85E2-FB12-213B-77139C034AF9}"/>
              </a:ext>
            </a:extLst>
          </p:cNvPr>
          <p:cNvSpPr>
            <a:spLocks noGrp="1"/>
          </p:cNvSpPr>
          <p:nvPr>
            <p:ph type="body" idx="1"/>
          </p:nvPr>
        </p:nvSpPr>
        <p:spPr>
          <a:xfrm>
            <a:off x="831850" y="41899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B03A238D-0250-752E-1CE1-39573C18E381}"/>
              </a:ext>
            </a:extLst>
          </p:cNvPr>
          <p:cNvSpPr>
            <a:spLocks noGrp="1"/>
          </p:cNvSpPr>
          <p:nvPr>
            <p:ph type="sldNum" sz="quarter" idx="4"/>
          </p:nvPr>
        </p:nvSpPr>
        <p:spPr>
          <a:xfrm>
            <a:off x="11480307" y="5507588"/>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21899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629F-4DB8-F0F8-4BE5-E15CB04823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0A74D-81AF-886C-9056-B1D358E05196}"/>
              </a:ext>
            </a:extLst>
          </p:cNvPr>
          <p:cNvSpPr>
            <a:spLocks noGrp="1"/>
          </p:cNvSpPr>
          <p:nvPr>
            <p:ph sz="half" idx="1"/>
          </p:nvPr>
        </p:nvSpPr>
        <p:spPr>
          <a:xfrm>
            <a:off x="838200" y="1825624"/>
            <a:ext cx="5181600" cy="4046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E927C9-37E5-F0CF-E6FA-E00ED3CAD205}"/>
              </a:ext>
            </a:extLst>
          </p:cNvPr>
          <p:cNvSpPr>
            <a:spLocks noGrp="1"/>
          </p:cNvSpPr>
          <p:nvPr>
            <p:ph sz="half" idx="2"/>
          </p:nvPr>
        </p:nvSpPr>
        <p:spPr>
          <a:xfrm>
            <a:off x="6172200" y="1825624"/>
            <a:ext cx="5181600" cy="4046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58115D67-ED5D-99B0-B97A-20322C783B2B}"/>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89240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032F-7B94-3FB4-81B5-4F64A3D77B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5FD426-687F-220C-FCB7-5B2F6FC1A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92AC3-81DA-6852-BA7C-23597A3D60BA}"/>
              </a:ext>
            </a:extLst>
          </p:cNvPr>
          <p:cNvSpPr>
            <a:spLocks noGrp="1"/>
          </p:cNvSpPr>
          <p:nvPr>
            <p:ph sz="half" idx="2"/>
          </p:nvPr>
        </p:nvSpPr>
        <p:spPr>
          <a:xfrm>
            <a:off x="839788" y="2505075"/>
            <a:ext cx="5157787"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9DBFA2-CA2E-D9BE-E279-99F1A9758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957099-56F7-CA6A-73BD-1BC54B63EE00}"/>
              </a:ext>
            </a:extLst>
          </p:cNvPr>
          <p:cNvSpPr>
            <a:spLocks noGrp="1"/>
          </p:cNvSpPr>
          <p:nvPr>
            <p:ph sz="quarter" idx="4"/>
          </p:nvPr>
        </p:nvSpPr>
        <p:spPr>
          <a:xfrm>
            <a:off x="6172200" y="2505075"/>
            <a:ext cx="5183188"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BA3186F-EA90-996E-E257-9FD8A5B162B1}"/>
              </a:ext>
            </a:extLst>
          </p:cNvPr>
          <p:cNvSpPr>
            <a:spLocks noGrp="1"/>
          </p:cNvSpPr>
          <p:nvPr>
            <p:ph type="sldNum" sz="quarter" idx="10"/>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421199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2FF7-936E-1098-1325-8FBFA96A7B2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31A6014C-F897-D180-D2D0-76243206C320}"/>
              </a:ext>
            </a:extLst>
          </p:cNvPr>
          <p:cNvSpPr>
            <a:spLocks noGrp="1"/>
          </p:cNvSpPr>
          <p:nvPr>
            <p:ph type="sldNum" sz="quarter" idx="12"/>
          </p:nvPr>
        </p:nvSpPr>
        <p:spPr>
          <a:xfrm>
            <a:off x="88777" y="6351686"/>
            <a:ext cx="585186" cy="365125"/>
          </a:xfrm>
          <a:prstGeom prst="rect">
            <a:avLst/>
          </a:prstGeom>
        </p:spPr>
        <p:txBody>
          <a:bodyPr/>
          <a:lstStyle/>
          <a:p>
            <a:fld id="{646A08C2-F1AA-406A-B85D-C4BBE3739B51}" type="slidenum">
              <a:rPr lang="en-US" smtClean="0"/>
              <a:t>‹#›</a:t>
            </a:fld>
            <a:endParaRPr lang="en-US"/>
          </a:p>
        </p:txBody>
      </p:sp>
      <p:sp>
        <p:nvSpPr>
          <p:cNvPr id="3" name="Slide Number Placeholder 5">
            <a:extLst>
              <a:ext uri="{FF2B5EF4-FFF2-40B4-BE49-F238E27FC236}">
                <a16:creationId xmlns:a16="http://schemas.microsoft.com/office/drawing/2014/main" id="{E20C4B33-B508-C2B9-CA90-7358953D8B3C}"/>
              </a:ext>
            </a:extLst>
          </p:cNvPr>
          <p:cNvSpPr txBox="1">
            <a:spLocks/>
          </p:cNvSpPr>
          <p:nvPr userDrawn="1"/>
        </p:nvSpPr>
        <p:spPr>
          <a:xfrm>
            <a:off x="11473337" y="5507347"/>
            <a:ext cx="5851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A08C2-F1AA-406A-B85D-C4BBE3739B51}" type="slidenum">
              <a:rPr lang="en-US" smtClean="0"/>
              <a:pPr/>
              <a:t>‹#›</a:t>
            </a:fld>
            <a:endParaRPr lang="en-US"/>
          </a:p>
        </p:txBody>
      </p:sp>
    </p:spTree>
    <p:extLst>
      <p:ext uri="{BB962C8B-B14F-4D97-AF65-F5344CB8AC3E}">
        <p14:creationId xmlns:p14="http://schemas.microsoft.com/office/powerpoint/2010/main" val="383064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B78D985-8D63-BF07-7741-FE3E4F257E9D}"/>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25304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D783-91A9-F238-18EB-A9C83E206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1E12A3-700C-A673-A9B4-57C756FA21CB}"/>
              </a:ext>
            </a:extLst>
          </p:cNvPr>
          <p:cNvSpPr>
            <a:spLocks noGrp="1"/>
          </p:cNvSpPr>
          <p:nvPr>
            <p:ph idx="1"/>
          </p:nvPr>
        </p:nvSpPr>
        <p:spPr>
          <a:xfrm>
            <a:off x="5183188" y="457200"/>
            <a:ext cx="6172200" cy="54152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95E5195-2809-EF66-C6E8-13ED17D04320}"/>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717EBAC0-5113-1236-FD66-119E34C5D170}"/>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95571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52CC-0900-6113-5532-6376CE641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A46FF-94DC-CE9F-453C-04CD35B1FB6A}"/>
              </a:ext>
            </a:extLst>
          </p:cNvPr>
          <p:cNvSpPr>
            <a:spLocks noGrp="1"/>
          </p:cNvSpPr>
          <p:nvPr>
            <p:ph type="pic" idx="1"/>
          </p:nvPr>
        </p:nvSpPr>
        <p:spPr>
          <a:xfrm>
            <a:off x="5180012" y="457200"/>
            <a:ext cx="6172200" cy="541527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1DDBFD-061D-CA59-935F-9B2FEF871267}"/>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8557C351-0C4E-EE5E-D06E-8FC359F1A0D2}"/>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9235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EC176-411C-A2C3-D9B2-E4B06EA71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C700A13-E690-21D9-5EAF-B76F6F52E181}"/>
              </a:ext>
            </a:extLst>
          </p:cNvPr>
          <p:cNvSpPr>
            <a:spLocks noGrp="1"/>
          </p:cNvSpPr>
          <p:nvPr>
            <p:ph type="body" idx="1"/>
          </p:nvPr>
        </p:nvSpPr>
        <p:spPr>
          <a:xfrm>
            <a:off x="838200" y="1825625"/>
            <a:ext cx="10515600" cy="40468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D78E90-514A-0A91-9E1B-E1790453E44A}"/>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pic>
        <p:nvPicPr>
          <p:cNvPr id="8" name="Picture 7" descr="Blue and white text with white text&#10;&#10;Description automatically generated">
            <a:extLst>
              <a:ext uri="{FF2B5EF4-FFF2-40B4-BE49-F238E27FC236}">
                <a16:creationId xmlns:a16="http://schemas.microsoft.com/office/drawing/2014/main" id="{9D42D173-801E-CD02-3D33-7ABC7469455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1461" y="6029593"/>
            <a:ext cx="1800471" cy="801773"/>
          </a:xfrm>
          <a:prstGeom prst="rect">
            <a:avLst/>
          </a:prstGeom>
        </p:spPr>
      </p:pic>
      <p:cxnSp>
        <p:nvCxnSpPr>
          <p:cNvPr id="10" name="Straight Connector 9">
            <a:extLst>
              <a:ext uri="{FF2B5EF4-FFF2-40B4-BE49-F238E27FC236}">
                <a16:creationId xmlns:a16="http://schemas.microsoft.com/office/drawing/2014/main" id="{4985044C-2049-8A35-490E-C7C4C3A894CD}"/>
              </a:ext>
            </a:extLst>
          </p:cNvPr>
          <p:cNvCxnSpPr>
            <a:cxnSpLocks/>
          </p:cNvCxnSpPr>
          <p:nvPr userDrawn="1"/>
        </p:nvCxnSpPr>
        <p:spPr>
          <a:xfrm>
            <a:off x="0" y="5989910"/>
            <a:ext cx="1219200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09C99E-F6B0-4990-00CF-1ECE6FD0F846}"/>
              </a:ext>
            </a:extLst>
          </p:cNvPr>
          <p:cNvSpPr txBox="1"/>
          <p:nvPr userDrawn="1"/>
        </p:nvSpPr>
        <p:spPr>
          <a:xfrm>
            <a:off x="10412083" y="6102855"/>
            <a:ext cx="1208442" cy="630942"/>
          </a:xfrm>
          <a:prstGeom prst="rect">
            <a:avLst/>
          </a:prstGeom>
          <a:noFill/>
        </p:spPr>
        <p:txBody>
          <a:bodyPr wrap="square">
            <a:spAutoFit/>
          </a:bodyPr>
          <a:lstStyle/>
          <a:p>
            <a:pPr algn="l"/>
            <a:r>
              <a:rPr lang="en-US" sz="700" dirty="0"/>
              <a:t>This material is based upon work supported by the National Science Foundation (NSF) under Grant #2315364.</a:t>
            </a:r>
          </a:p>
        </p:txBody>
      </p:sp>
      <p:pic>
        <p:nvPicPr>
          <p:cNvPr id="14" name="Picture 4">
            <a:extLst>
              <a:ext uri="{FF2B5EF4-FFF2-40B4-BE49-F238E27FC236}">
                <a16:creationId xmlns:a16="http://schemas.microsoft.com/office/drawing/2014/main" id="{A2903977-83CF-C2DC-7FD5-6A38C49012C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535303" y="6125739"/>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633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FD4472-6AF7-22CB-EC2A-F77A32B16D6D}"/>
              </a:ext>
            </a:extLst>
          </p:cNvPr>
          <p:cNvSpPr>
            <a:spLocks noGrp="1"/>
          </p:cNvSpPr>
          <p:nvPr>
            <p:ph type="title"/>
          </p:nvPr>
        </p:nvSpPr>
        <p:spPr>
          <a:xfrm>
            <a:off x="1673526" y="365125"/>
            <a:ext cx="1032581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B93662F-D65E-6605-0A94-AB5668B0D396}"/>
              </a:ext>
            </a:extLst>
          </p:cNvPr>
          <p:cNvSpPr>
            <a:spLocks noGrp="1"/>
          </p:cNvSpPr>
          <p:nvPr>
            <p:ph type="body" idx="1"/>
          </p:nvPr>
        </p:nvSpPr>
        <p:spPr>
          <a:xfrm>
            <a:off x="1673525" y="1825624"/>
            <a:ext cx="10325816" cy="4583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E99EE20E-B0EF-DA70-2CA5-2B856D138894}"/>
              </a:ext>
            </a:extLst>
          </p:cNvPr>
          <p:cNvCxnSpPr/>
          <p:nvPr userDrawn="1"/>
        </p:nvCxnSpPr>
        <p:spPr>
          <a:xfrm>
            <a:off x="1527142" y="0"/>
            <a:ext cx="0" cy="685800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Blue and white text with white text&#10;&#10;Description automatically generated">
            <a:extLst>
              <a:ext uri="{FF2B5EF4-FFF2-40B4-BE49-F238E27FC236}">
                <a16:creationId xmlns:a16="http://schemas.microsoft.com/office/drawing/2014/main" id="{B24FC204-9527-57C2-F065-A82A1A7273C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144" y="0"/>
            <a:ext cx="1460658" cy="650449"/>
          </a:xfrm>
          <a:prstGeom prst="rect">
            <a:avLst/>
          </a:prstGeom>
        </p:spPr>
      </p:pic>
      <p:sp>
        <p:nvSpPr>
          <p:cNvPr id="11" name="TextBox 10">
            <a:extLst>
              <a:ext uri="{FF2B5EF4-FFF2-40B4-BE49-F238E27FC236}">
                <a16:creationId xmlns:a16="http://schemas.microsoft.com/office/drawing/2014/main" id="{636215D7-7E5D-82BD-1504-2E431C7BE4DF}"/>
              </a:ext>
            </a:extLst>
          </p:cNvPr>
          <p:cNvSpPr txBox="1"/>
          <p:nvPr userDrawn="1"/>
        </p:nvSpPr>
        <p:spPr>
          <a:xfrm>
            <a:off x="0" y="6227058"/>
            <a:ext cx="1056886" cy="630942"/>
          </a:xfrm>
          <a:prstGeom prst="rect">
            <a:avLst/>
          </a:prstGeom>
          <a:noFill/>
        </p:spPr>
        <p:txBody>
          <a:bodyPr wrap="square">
            <a:spAutoFit/>
          </a:bodyPr>
          <a:lstStyle/>
          <a:p>
            <a:pPr algn="l"/>
            <a:r>
              <a:rPr lang="en-US" sz="700" dirty="0">
                <a:solidFill>
                  <a:schemeClr val="bg1"/>
                </a:solidFill>
              </a:rPr>
              <a:t>This material is based upon work supported by the National Science Foundation (NSF) under Grant #2315364.</a:t>
            </a:r>
          </a:p>
        </p:txBody>
      </p:sp>
      <p:pic>
        <p:nvPicPr>
          <p:cNvPr id="12" name="Picture 4">
            <a:extLst>
              <a:ext uri="{FF2B5EF4-FFF2-40B4-BE49-F238E27FC236}">
                <a16:creationId xmlns:a16="http://schemas.microsoft.com/office/drawing/2014/main" id="{DE53A735-E1E6-AFE0-8712-A411C8FEC32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88631" y="6267745"/>
            <a:ext cx="496171" cy="4961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21DB5F9F-59E5-D04D-2636-3D3B2D7CFC20}"/>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0594956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71A16-7BB2-0E62-4D8B-56C701572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DF98C5-A62B-FB5E-2D70-65B3098A7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Blue and white text with white text&#10;&#10;Description automatically generated">
            <a:extLst>
              <a:ext uri="{FF2B5EF4-FFF2-40B4-BE49-F238E27FC236}">
                <a16:creationId xmlns:a16="http://schemas.microsoft.com/office/drawing/2014/main" id="{3A231B36-E8C6-4A9E-D46E-5800D7416D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309" y="106333"/>
            <a:ext cx="5243382" cy="2334943"/>
          </a:xfrm>
          <a:prstGeom prst="rect">
            <a:avLst/>
          </a:prstGeom>
        </p:spPr>
      </p:pic>
    </p:spTree>
    <p:extLst>
      <p:ext uri="{BB962C8B-B14F-4D97-AF65-F5344CB8AC3E}">
        <p14:creationId xmlns:p14="http://schemas.microsoft.com/office/powerpoint/2010/main" val="1018112164"/>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7.png"/><Relationship Id="rId12" Type="http://schemas.microsoft.com/office/2007/relationships/hdphoto" Target="../media/hdphoto4.wdp"/><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3.wdp"/><Relationship Id="rId4" Type="http://schemas.openxmlformats.org/officeDocument/2006/relationships/image" Target="../media/image5.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E82D-2D54-2846-6FF4-A5DD2D6C08E1}"/>
              </a:ext>
            </a:extLst>
          </p:cNvPr>
          <p:cNvSpPr>
            <a:spLocks noGrp="1"/>
          </p:cNvSpPr>
          <p:nvPr>
            <p:ph type="ctrTitle"/>
          </p:nvPr>
        </p:nvSpPr>
        <p:spPr>
          <a:xfrm>
            <a:off x="368490" y="2527540"/>
            <a:ext cx="11409528" cy="1776136"/>
          </a:xfrm>
        </p:spPr>
        <p:txBody>
          <a:bodyPr/>
          <a:lstStyle/>
          <a:p>
            <a:r>
              <a:rPr lang="en-US" dirty="0"/>
              <a:t>Microclimates</a:t>
            </a:r>
          </a:p>
        </p:txBody>
      </p:sp>
      <p:sp>
        <p:nvSpPr>
          <p:cNvPr id="3" name="Subtitle 2">
            <a:extLst>
              <a:ext uri="{FF2B5EF4-FFF2-40B4-BE49-F238E27FC236}">
                <a16:creationId xmlns:a16="http://schemas.microsoft.com/office/drawing/2014/main" id="{87472152-84ED-5695-EAC5-6DBBB473D3E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1565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361B62-FEBE-79BD-76B4-EE1C8AED86BA}"/>
              </a:ext>
            </a:extLst>
          </p:cNvPr>
          <p:cNvPicPr>
            <a:picLocks noChangeAspect="1"/>
          </p:cNvPicPr>
          <p:nvPr/>
        </p:nvPicPr>
        <p:blipFill>
          <a:blip r:embed="rId3"/>
          <a:stretch>
            <a:fillRect/>
          </a:stretch>
        </p:blipFill>
        <p:spPr>
          <a:xfrm>
            <a:off x="2381091" y="2076169"/>
            <a:ext cx="8501034" cy="4781831"/>
          </a:xfrm>
          <a:prstGeom prst="rect">
            <a:avLst/>
          </a:prstGeom>
        </p:spPr>
      </p:pic>
      <p:sp>
        <p:nvSpPr>
          <p:cNvPr id="2" name="Title 1">
            <a:extLst>
              <a:ext uri="{FF2B5EF4-FFF2-40B4-BE49-F238E27FC236}">
                <a16:creationId xmlns:a16="http://schemas.microsoft.com/office/drawing/2014/main" id="{4911F21D-4F5A-8159-F374-C4032E01DA70}"/>
              </a:ext>
            </a:extLst>
          </p:cNvPr>
          <p:cNvSpPr>
            <a:spLocks noGrp="1"/>
          </p:cNvSpPr>
          <p:nvPr>
            <p:ph type="title"/>
          </p:nvPr>
        </p:nvSpPr>
        <p:spPr>
          <a:xfrm>
            <a:off x="1673525" y="-214207"/>
            <a:ext cx="10325816" cy="1325563"/>
          </a:xfrm>
        </p:spPr>
        <p:txBody>
          <a:bodyPr/>
          <a:lstStyle/>
          <a:p>
            <a:pPr algn="ctr"/>
            <a:r>
              <a:rPr lang="en-US" dirty="0"/>
              <a:t>Creating Microclimates</a:t>
            </a:r>
          </a:p>
        </p:txBody>
      </p:sp>
      <p:sp>
        <p:nvSpPr>
          <p:cNvPr id="3" name="Content Placeholder 2">
            <a:extLst>
              <a:ext uri="{FF2B5EF4-FFF2-40B4-BE49-F238E27FC236}">
                <a16:creationId xmlns:a16="http://schemas.microsoft.com/office/drawing/2014/main" id="{9B6A1341-FD69-25F3-D541-7786D8778714}"/>
              </a:ext>
            </a:extLst>
          </p:cNvPr>
          <p:cNvSpPr>
            <a:spLocks noGrp="1"/>
          </p:cNvSpPr>
          <p:nvPr>
            <p:ph idx="1"/>
          </p:nvPr>
        </p:nvSpPr>
        <p:spPr>
          <a:xfrm>
            <a:off x="1673525" y="828690"/>
            <a:ext cx="10325816" cy="4583801"/>
          </a:xfrm>
        </p:spPr>
        <p:txBody>
          <a:bodyPr/>
          <a:lstStyle/>
          <a:p>
            <a:pPr marL="0" indent="0">
              <a:buNone/>
            </a:pPr>
            <a:r>
              <a:rPr lang="en-US" dirty="0"/>
              <a:t>Air pollution</a:t>
            </a:r>
          </a:p>
          <a:p>
            <a:pPr lvl="1"/>
            <a:r>
              <a:rPr lang="en-US" dirty="0"/>
              <a:t>Less air mixing keeps pollutants near surface</a:t>
            </a:r>
          </a:p>
          <a:p>
            <a:pPr lvl="1"/>
            <a:r>
              <a:rPr lang="en-US" dirty="0"/>
              <a:t>Absorbs heat and traps it near the surface</a:t>
            </a:r>
          </a:p>
        </p:txBody>
      </p:sp>
      <p:sp>
        <p:nvSpPr>
          <p:cNvPr id="4" name="TextBox 3">
            <a:extLst>
              <a:ext uri="{FF2B5EF4-FFF2-40B4-BE49-F238E27FC236}">
                <a16:creationId xmlns:a16="http://schemas.microsoft.com/office/drawing/2014/main" id="{E8B982C8-A258-A255-3770-324A6C42FB3D}"/>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grpSp>
        <p:nvGrpSpPr>
          <p:cNvPr id="18" name="Group 17">
            <a:extLst>
              <a:ext uri="{FF2B5EF4-FFF2-40B4-BE49-F238E27FC236}">
                <a16:creationId xmlns:a16="http://schemas.microsoft.com/office/drawing/2014/main" id="{0E6D750D-30E4-E1B6-2298-04E80DE0A66A}"/>
              </a:ext>
            </a:extLst>
          </p:cNvPr>
          <p:cNvGrpSpPr/>
          <p:nvPr/>
        </p:nvGrpSpPr>
        <p:grpSpPr>
          <a:xfrm>
            <a:off x="6418404" y="2306326"/>
            <a:ext cx="452584" cy="476952"/>
            <a:chOff x="12589555" y="3451443"/>
            <a:chExt cx="452584" cy="476952"/>
          </a:xfrm>
        </p:grpSpPr>
        <p:sp>
          <p:nvSpPr>
            <p:cNvPr id="19" name="Rectangle 18">
              <a:extLst>
                <a:ext uri="{FF2B5EF4-FFF2-40B4-BE49-F238E27FC236}">
                  <a16:creationId xmlns:a16="http://schemas.microsoft.com/office/drawing/2014/main" id="{8B27E090-4419-9FFE-670B-F842FBC450DF}"/>
                </a:ext>
              </a:extLst>
            </p:cNvPr>
            <p:cNvSpPr/>
            <p:nvPr/>
          </p:nvSpPr>
          <p:spPr>
            <a:xfrm>
              <a:off x="12589555" y="3451443"/>
              <a:ext cx="452584" cy="476952"/>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Sign 19">
              <a:extLst>
                <a:ext uri="{FF2B5EF4-FFF2-40B4-BE49-F238E27FC236}">
                  <a16:creationId xmlns:a16="http://schemas.microsoft.com/office/drawing/2014/main" id="{4C1B1F9B-BF67-52A3-8003-CF98975C5A69}"/>
                </a:ext>
              </a:extLst>
            </p:cNvPr>
            <p:cNvSpPr/>
            <p:nvPr/>
          </p:nvSpPr>
          <p:spPr>
            <a:xfrm>
              <a:off x="12611023" y="3472067"/>
              <a:ext cx="409600" cy="424053"/>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501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F21D-4F5A-8159-F374-C4032E01DA70}"/>
              </a:ext>
            </a:extLst>
          </p:cNvPr>
          <p:cNvSpPr>
            <a:spLocks noGrp="1"/>
          </p:cNvSpPr>
          <p:nvPr>
            <p:ph type="title"/>
          </p:nvPr>
        </p:nvSpPr>
        <p:spPr>
          <a:xfrm>
            <a:off x="1673525" y="-214207"/>
            <a:ext cx="10325816" cy="1325563"/>
          </a:xfrm>
        </p:spPr>
        <p:txBody>
          <a:bodyPr/>
          <a:lstStyle/>
          <a:p>
            <a:pPr algn="ctr"/>
            <a:r>
              <a:rPr lang="en-US" dirty="0"/>
              <a:t>Creating Microclimates</a:t>
            </a:r>
          </a:p>
        </p:txBody>
      </p:sp>
      <p:sp>
        <p:nvSpPr>
          <p:cNvPr id="3" name="Content Placeholder 2">
            <a:extLst>
              <a:ext uri="{FF2B5EF4-FFF2-40B4-BE49-F238E27FC236}">
                <a16:creationId xmlns:a16="http://schemas.microsoft.com/office/drawing/2014/main" id="{9B6A1341-FD69-25F3-D541-7786D8778714}"/>
              </a:ext>
            </a:extLst>
          </p:cNvPr>
          <p:cNvSpPr>
            <a:spLocks noGrp="1"/>
          </p:cNvSpPr>
          <p:nvPr>
            <p:ph idx="1"/>
          </p:nvPr>
        </p:nvSpPr>
        <p:spPr>
          <a:xfrm>
            <a:off x="1673525" y="1411705"/>
            <a:ext cx="10325816" cy="4051662"/>
          </a:xfrm>
        </p:spPr>
        <p:txBody>
          <a:bodyPr>
            <a:normAutofit/>
          </a:bodyPr>
          <a:lstStyle/>
          <a:p>
            <a:pPr marL="0" indent="0" algn="ctr">
              <a:buNone/>
            </a:pPr>
            <a:r>
              <a:rPr lang="en-US" sz="3600" dirty="0"/>
              <a:t>The effects of these factors are on a sliding scale!</a:t>
            </a:r>
          </a:p>
        </p:txBody>
      </p:sp>
      <p:sp>
        <p:nvSpPr>
          <p:cNvPr id="4" name="TextBox 3">
            <a:extLst>
              <a:ext uri="{FF2B5EF4-FFF2-40B4-BE49-F238E27FC236}">
                <a16:creationId xmlns:a16="http://schemas.microsoft.com/office/drawing/2014/main" id="{E8B982C8-A258-A255-3770-324A6C42FB3D}"/>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6" name="Text Placeholder 2">
            <a:extLst>
              <a:ext uri="{FF2B5EF4-FFF2-40B4-BE49-F238E27FC236}">
                <a16:creationId xmlns:a16="http://schemas.microsoft.com/office/drawing/2014/main" id="{AB1B7843-8199-3D76-15CE-860DB67C2D21}"/>
              </a:ext>
            </a:extLst>
          </p:cNvPr>
          <p:cNvSpPr txBox="1">
            <a:spLocks/>
          </p:cNvSpPr>
          <p:nvPr/>
        </p:nvSpPr>
        <p:spPr>
          <a:xfrm>
            <a:off x="1673525" y="3662502"/>
            <a:ext cx="2023534" cy="1549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a:t>Vegetation only </a:t>
            </a:r>
          </a:p>
          <a:p>
            <a:pPr marL="0" indent="0" algn="ctr">
              <a:buFont typeface="Arial" panose="020B0604020202020204" pitchFamily="34" charset="0"/>
              <a:buNone/>
            </a:pPr>
            <a:endParaRPr lang="en-US" sz="3200"/>
          </a:p>
          <a:p>
            <a:pPr algn="ctr"/>
            <a:endParaRPr lang="en-US" sz="3200" dirty="0"/>
          </a:p>
        </p:txBody>
      </p:sp>
      <p:sp>
        <p:nvSpPr>
          <p:cNvPr id="7" name="Arrow: Left-Right 6">
            <a:extLst>
              <a:ext uri="{FF2B5EF4-FFF2-40B4-BE49-F238E27FC236}">
                <a16:creationId xmlns:a16="http://schemas.microsoft.com/office/drawing/2014/main" id="{AAAF0F10-E862-24D2-3759-18A533772316}"/>
              </a:ext>
            </a:extLst>
          </p:cNvPr>
          <p:cNvSpPr/>
          <p:nvPr/>
        </p:nvSpPr>
        <p:spPr>
          <a:xfrm>
            <a:off x="1986792" y="2688835"/>
            <a:ext cx="9550400" cy="965200"/>
          </a:xfrm>
          <a:prstGeom prst="leftRightArrow">
            <a:avLst/>
          </a:prstGeom>
          <a:gradFill flip="none" rotWithShape="1">
            <a:gsLst>
              <a:gs pos="0">
                <a:srgbClr val="FF0000"/>
              </a:gs>
              <a:gs pos="74000">
                <a:schemeClr val="accent1">
                  <a:lumMod val="45000"/>
                  <a:lumOff val="55000"/>
                </a:schemeClr>
              </a:gs>
              <a:gs pos="83000">
                <a:schemeClr val="accent1">
                  <a:lumMod val="45000"/>
                  <a:lumOff val="55000"/>
                </a:schemeClr>
              </a:gs>
              <a:gs pos="100000">
                <a:srgbClr val="00B0F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2">
            <a:extLst>
              <a:ext uri="{FF2B5EF4-FFF2-40B4-BE49-F238E27FC236}">
                <a16:creationId xmlns:a16="http://schemas.microsoft.com/office/drawing/2014/main" id="{3B566B43-907A-B6D2-7DC1-1D37A358CF4E}"/>
              </a:ext>
            </a:extLst>
          </p:cNvPr>
          <p:cNvSpPr txBox="1">
            <a:spLocks/>
          </p:cNvSpPr>
          <p:nvPr/>
        </p:nvSpPr>
        <p:spPr>
          <a:xfrm>
            <a:off x="10063991" y="3654035"/>
            <a:ext cx="2023534" cy="1989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solidFill>
                  <a:schemeClr val="bg1"/>
                </a:solidFill>
              </a:rPr>
              <a:t>Concrete &amp; buildings </a:t>
            </a:r>
          </a:p>
        </p:txBody>
      </p:sp>
      <p:pic>
        <p:nvPicPr>
          <p:cNvPr id="9" name="Graphic 8" descr="Building outline">
            <a:extLst>
              <a:ext uri="{FF2B5EF4-FFF2-40B4-BE49-F238E27FC236}">
                <a16:creationId xmlns:a16="http://schemas.microsoft.com/office/drawing/2014/main" id="{82EAC94D-150E-4103-D5E5-28B6933882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78491" y="4524765"/>
            <a:ext cx="914400" cy="914400"/>
          </a:xfrm>
          <a:prstGeom prst="rect">
            <a:avLst/>
          </a:prstGeom>
        </p:spPr>
      </p:pic>
      <p:pic>
        <p:nvPicPr>
          <p:cNvPr id="10" name="Graphic 9" descr="Tree With Roots outline">
            <a:extLst>
              <a:ext uri="{FF2B5EF4-FFF2-40B4-BE49-F238E27FC236}">
                <a16:creationId xmlns:a16="http://schemas.microsoft.com/office/drawing/2014/main" id="{7284857B-1C3D-4709-AE91-4A04A4459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092" y="4639135"/>
            <a:ext cx="914400" cy="914400"/>
          </a:xfrm>
          <a:prstGeom prst="rect">
            <a:avLst/>
          </a:prstGeom>
        </p:spPr>
      </p:pic>
    </p:spTree>
    <p:extLst>
      <p:ext uri="{BB962C8B-B14F-4D97-AF65-F5344CB8AC3E}">
        <p14:creationId xmlns:p14="http://schemas.microsoft.com/office/powerpoint/2010/main" val="29718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0D57-8EC4-750D-EEBD-12F3210944D8}"/>
              </a:ext>
            </a:extLst>
          </p:cNvPr>
          <p:cNvSpPr>
            <a:spLocks noGrp="1"/>
          </p:cNvSpPr>
          <p:nvPr>
            <p:ph type="title"/>
          </p:nvPr>
        </p:nvSpPr>
        <p:spPr>
          <a:xfrm>
            <a:off x="1673525" y="-128939"/>
            <a:ext cx="10325816" cy="1325563"/>
          </a:xfrm>
        </p:spPr>
        <p:txBody>
          <a:bodyPr/>
          <a:lstStyle/>
          <a:p>
            <a:pPr algn="ctr"/>
            <a:r>
              <a:rPr lang="en-US" dirty="0"/>
              <a:t>Creating Microclimates</a:t>
            </a:r>
          </a:p>
        </p:txBody>
      </p:sp>
      <p:pic>
        <p:nvPicPr>
          <p:cNvPr id="2050" name="Picture 2" descr="Four Approaches to Reducing the Urban Heat Island Effect - Urban Land">
            <a:extLst>
              <a:ext uri="{FF2B5EF4-FFF2-40B4-BE49-F238E27FC236}">
                <a16:creationId xmlns:a16="http://schemas.microsoft.com/office/drawing/2014/main" id="{60FA6FAA-54FA-F339-5D5E-C742BB86C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452" y="879566"/>
            <a:ext cx="9537032" cy="5567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21B3C2-13B0-8D45-BD26-925A7CD0EF54}"/>
              </a:ext>
            </a:extLst>
          </p:cNvPr>
          <p:cNvSpPr txBox="1"/>
          <p:nvPr/>
        </p:nvSpPr>
        <p:spPr>
          <a:xfrm>
            <a:off x="4860757" y="6611779"/>
            <a:ext cx="7956884" cy="246221"/>
          </a:xfrm>
          <a:prstGeom prst="rect">
            <a:avLst/>
          </a:prstGeom>
          <a:noFill/>
        </p:spPr>
        <p:txBody>
          <a:bodyPr wrap="square">
            <a:spAutoFit/>
          </a:bodyPr>
          <a:lstStyle/>
          <a:p>
            <a:r>
              <a:rPr lang="en-US" sz="1000" dirty="0">
                <a:solidFill>
                  <a:schemeClr val="bg1"/>
                </a:solidFill>
              </a:rPr>
              <a:t>Image copyright Urban Land Magazine. https://urbanland.uli.org/wp-content/uploads/sites/5/2020/07/UHI-Profile-LBNL-Modified_800.jpg</a:t>
            </a:r>
          </a:p>
        </p:txBody>
      </p:sp>
      <p:sp>
        <p:nvSpPr>
          <p:cNvPr id="8" name="TextBox 7">
            <a:extLst>
              <a:ext uri="{FF2B5EF4-FFF2-40B4-BE49-F238E27FC236}">
                <a16:creationId xmlns:a16="http://schemas.microsoft.com/office/drawing/2014/main" id="{B0DC48A6-AB3F-D713-E60B-AD00F898861B}"/>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9" name="Rectangle 8">
            <a:extLst>
              <a:ext uri="{FF2B5EF4-FFF2-40B4-BE49-F238E27FC236}">
                <a16:creationId xmlns:a16="http://schemas.microsoft.com/office/drawing/2014/main" id="{9F771FD6-ED3D-2DB6-F5C7-FF1CCE632BF4}"/>
              </a:ext>
            </a:extLst>
          </p:cNvPr>
          <p:cNvSpPr/>
          <p:nvPr/>
        </p:nvSpPr>
        <p:spPr>
          <a:xfrm>
            <a:off x="4980791" y="1764254"/>
            <a:ext cx="3754418" cy="4475181"/>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F00206-A3E9-B00E-FD0E-94DC3CA3FD72}"/>
              </a:ext>
            </a:extLst>
          </p:cNvPr>
          <p:cNvSpPr/>
          <p:nvPr/>
        </p:nvSpPr>
        <p:spPr>
          <a:xfrm>
            <a:off x="8735208" y="1764254"/>
            <a:ext cx="1645921" cy="4475181"/>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7D5D1F-9A7C-1191-99F4-6949FD686B6A}"/>
              </a:ext>
            </a:extLst>
          </p:cNvPr>
          <p:cNvSpPr/>
          <p:nvPr/>
        </p:nvSpPr>
        <p:spPr>
          <a:xfrm>
            <a:off x="4109421" y="1764253"/>
            <a:ext cx="883920" cy="4475181"/>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5AC8DD-9A36-6A96-AF27-86955375C44F}"/>
              </a:ext>
            </a:extLst>
          </p:cNvPr>
          <p:cNvSpPr/>
          <p:nvPr/>
        </p:nvSpPr>
        <p:spPr>
          <a:xfrm>
            <a:off x="2876066" y="1764252"/>
            <a:ext cx="1227080" cy="4475181"/>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DC6B70-D0BA-A8ED-0FE5-5FF45F5E0D27}"/>
              </a:ext>
            </a:extLst>
          </p:cNvPr>
          <p:cNvSpPr/>
          <p:nvPr/>
        </p:nvSpPr>
        <p:spPr>
          <a:xfrm>
            <a:off x="10388160" y="1764252"/>
            <a:ext cx="883920" cy="4475181"/>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4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750"/>
                                        <p:tgtEl>
                                          <p:spTgt spid="9"/>
                                        </p:tgtEl>
                                      </p:cBhvr>
                                    </p:animEffect>
                                    <p:set>
                                      <p:cBhvr>
                                        <p:cTn id="12" dur="1" fill="hold">
                                          <p:stCondLst>
                                            <p:cond delay="749"/>
                                          </p:stCondLst>
                                        </p:cTn>
                                        <p:tgtEl>
                                          <p:spTgt spid="9"/>
                                        </p:tgtEl>
                                        <p:attrNameLst>
                                          <p:attrName>style.visibility</p:attrName>
                                        </p:attrNameLst>
                                      </p:cBhvr>
                                      <p:to>
                                        <p:strVal val="hidden"/>
                                      </p:to>
                                    </p:se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75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750"/>
                                        <p:tgtEl>
                                          <p:spTgt spid="10"/>
                                        </p:tgtEl>
                                      </p:cBhvr>
                                    </p:animEffect>
                                    <p:set>
                                      <p:cBhvr>
                                        <p:cTn id="24" dur="1" fill="hold">
                                          <p:stCondLst>
                                            <p:cond delay="749"/>
                                          </p:stCondLst>
                                        </p:cTn>
                                        <p:tgtEl>
                                          <p:spTgt spid="1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750"/>
                                        <p:tgtEl>
                                          <p:spTgt spid="11"/>
                                        </p:tgtEl>
                                      </p:cBhvr>
                                    </p:animEffect>
                                    <p:set>
                                      <p:cBhvr>
                                        <p:cTn id="27" dur="1" fill="hold">
                                          <p:stCondLst>
                                            <p:cond delay="749"/>
                                          </p:stCondLst>
                                        </p:cTn>
                                        <p:tgtEl>
                                          <p:spTgt spid="11"/>
                                        </p:tgtEl>
                                        <p:attrNameLst>
                                          <p:attrName>style.visibility</p:attrName>
                                        </p:attrNameLst>
                                      </p:cBhvr>
                                      <p:to>
                                        <p:strVal val="hidden"/>
                                      </p:to>
                                    </p:se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75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750"/>
                                        <p:tgtEl>
                                          <p:spTgt spid="13"/>
                                        </p:tgtEl>
                                      </p:cBhvr>
                                    </p:animEffect>
                                    <p:set>
                                      <p:cBhvr>
                                        <p:cTn id="39" dur="1" fill="hold">
                                          <p:stCondLst>
                                            <p:cond delay="749"/>
                                          </p:stCondLst>
                                        </p:cTn>
                                        <p:tgtEl>
                                          <p:spTgt spid="1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750"/>
                                        <p:tgtEl>
                                          <p:spTgt spid="12"/>
                                        </p:tgtEl>
                                      </p:cBhvr>
                                    </p:animEffect>
                                    <p:set>
                                      <p:cBhvr>
                                        <p:cTn id="42" dur="1" fill="hold">
                                          <p:stCondLst>
                                            <p:cond delay="7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343467C-E1FD-4775-E80C-8882D08930A2}"/>
              </a:ext>
            </a:extLst>
          </p:cNvPr>
          <p:cNvSpPr>
            <a:spLocks noGrp="1"/>
          </p:cNvSpPr>
          <p:nvPr>
            <p:ph type="title"/>
          </p:nvPr>
        </p:nvSpPr>
        <p:spPr>
          <a:xfrm>
            <a:off x="1673525" y="-82634"/>
            <a:ext cx="10325816" cy="1325563"/>
          </a:xfrm>
        </p:spPr>
        <p:txBody>
          <a:bodyPr/>
          <a:lstStyle/>
          <a:p>
            <a:pPr algn="ctr"/>
            <a:r>
              <a:rPr lang="en-US" dirty="0"/>
              <a:t>Microclimates and Humans</a:t>
            </a:r>
          </a:p>
        </p:txBody>
      </p:sp>
      <p:sp>
        <p:nvSpPr>
          <p:cNvPr id="35" name="Content Placeholder 34">
            <a:extLst>
              <a:ext uri="{FF2B5EF4-FFF2-40B4-BE49-F238E27FC236}">
                <a16:creationId xmlns:a16="http://schemas.microsoft.com/office/drawing/2014/main" id="{026C70C2-D5DE-F771-FD62-7F9CB8D6D754}"/>
              </a:ext>
            </a:extLst>
          </p:cNvPr>
          <p:cNvSpPr>
            <a:spLocks noGrp="1"/>
          </p:cNvSpPr>
          <p:nvPr>
            <p:ph idx="1"/>
          </p:nvPr>
        </p:nvSpPr>
        <p:spPr>
          <a:xfrm>
            <a:off x="1673525" y="986492"/>
            <a:ext cx="10325816" cy="4583801"/>
          </a:xfrm>
        </p:spPr>
        <p:txBody>
          <a:bodyPr>
            <a:normAutofit/>
          </a:bodyPr>
          <a:lstStyle/>
          <a:p>
            <a:pPr marL="0" indent="0" algn="ctr">
              <a:buNone/>
            </a:pPr>
            <a:r>
              <a:rPr lang="en-US" sz="3200" dirty="0"/>
              <a:t>Vulnerability to heat exposure and heat-related illnesses varies by socioeconomics and demographics</a:t>
            </a:r>
          </a:p>
        </p:txBody>
      </p:sp>
      <p:sp>
        <p:nvSpPr>
          <p:cNvPr id="36" name="TextBox 35">
            <a:extLst>
              <a:ext uri="{FF2B5EF4-FFF2-40B4-BE49-F238E27FC236}">
                <a16:creationId xmlns:a16="http://schemas.microsoft.com/office/drawing/2014/main" id="{6C845FAC-999A-985C-5C19-7E5A55AFA997}"/>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Factors that create microclimates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grpSp>
        <p:nvGrpSpPr>
          <p:cNvPr id="41" name="Group 40">
            <a:extLst>
              <a:ext uri="{FF2B5EF4-FFF2-40B4-BE49-F238E27FC236}">
                <a16:creationId xmlns:a16="http://schemas.microsoft.com/office/drawing/2014/main" id="{1698F172-1723-B92E-B30B-139503E4DABE}"/>
              </a:ext>
            </a:extLst>
          </p:cNvPr>
          <p:cNvGrpSpPr/>
          <p:nvPr/>
        </p:nvGrpSpPr>
        <p:grpSpPr>
          <a:xfrm>
            <a:off x="1562230" y="2117558"/>
            <a:ext cx="5524909" cy="4740442"/>
            <a:chOff x="1562230" y="2117558"/>
            <a:chExt cx="5524909" cy="4740442"/>
          </a:xfrm>
        </p:grpSpPr>
        <p:pic>
          <p:nvPicPr>
            <p:cNvPr id="38" name="Picture 8" descr="Women with colorectal cancer fare better if they have social support – NCAL  Research Spotlight">
              <a:extLst>
                <a:ext uri="{FF2B5EF4-FFF2-40B4-BE49-F238E27FC236}">
                  <a16:creationId xmlns:a16="http://schemas.microsoft.com/office/drawing/2014/main" id="{3D49EBB0-B756-DAF8-E6B4-CF724398B5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32" b="15656"/>
            <a:stretch/>
          </p:blipFill>
          <p:spPr bwMode="auto">
            <a:xfrm>
              <a:off x="1562230" y="2117558"/>
              <a:ext cx="5524909" cy="47404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29D7410-BE6F-979A-5D91-7DD74C3E7CF2}"/>
                </a:ext>
              </a:extLst>
            </p:cNvPr>
            <p:cNvSpPr txBox="1"/>
            <p:nvPr/>
          </p:nvSpPr>
          <p:spPr>
            <a:xfrm>
              <a:off x="1622903" y="2189329"/>
              <a:ext cx="1511952" cy="369332"/>
            </a:xfrm>
            <a:prstGeom prst="rect">
              <a:avLst/>
            </a:prstGeom>
            <a:noFill/>
          </p:spPr>
          <p:txBody>
            <a:bodyPr wrap="none" rtlCol="0">
              <a:spAutoFit/>
            </a:bodyPr>
            <a:lstStyle/>
            <a:p>
              <a:r>
                <a:rPr lang="en-US" dirty="0">
                  <a:solidFill>
                    <a:schemeClr val="bg1"/>
                  </a:solidFill>
                </a:rPr>
                <a:t>Social Support</a:t>
              </a:r>
            </a:p>
          </p:txBody>
        </p:sp>
      </p:grpSp>
      <p:grpSp>
        <p:nvGrpSpPr>
          <p:cNvPr id="44" name="Group 43">
            <a:extLst>
              <a:ext uri="{FF2B5EF4-FFF2-40B4-BE49-F238E27FC236}">
                <a16:creationId xmlns:a16="http://schemas.microsoft.com/office/drawing/2014/main" id="{665A54C4-C7BD-FAE2-7C4C-F51AA09191CD}"/>
              </a:ext>
            </a:extLst>
          </p:cNvPr>
          <p:cNvGrpSpPr/>
          <p:nvPr/>
        </p:nvGrpSpPr>
        <p:grpSpPr>
          <a:xfrm>
            <a:off x="4324684" y="2117558"/>
            <a:ext cx="4471144" cy="4740442"/>
            <a:chOff x="4324684" y="2117558"/>
            <a:chExt cx="4471144" cy="4740442"/>
          </a:xfrm>
        </p:grpSpPr>
        <p:pic>
          <p:nvPicPr>
            <p:cNvPr id="39" name="Picture 4" descr="Happy Grandmother Little Baby Home Stock Photo 1507697798 | Shutterstock">
              <a:extLst>
                <a:ext uri="{FF2B5EF4-FFF2-40B4-BE49-F238E27FC236}">
                  <a16:creationId xmlns:a16="http://schemas.microsoft.com/office/drawing/2014/main" id="{1F31D9CE-5976-A5D8-474C-90C0373ED5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82" r="34704" b="14474"/>
            <a:stretch/>
          </p:blipFill>
          <p:spPr bwMode="auto">
            <a:xfrm>
              <a:off x="4324684" y="2117558"/>
              <a:ext cx="4471144" cy="47404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88C493CD-2651-1CE6-2369-BE8AFA366DF3}"/>
                </a:ext>
              </a:extLst>
            </p:cNvPr>
            <p:cNvSpPr txBox="1"/>
            <p:nvPr/>
          </p:nvSpPr>
          <p:spPr>
            <a:xfrm>
              <a:off x="4385357" y="2189329"/>
              <a:ext cx="3937296" cy="369332"/>
            </a:xfrm>
            <a:prstGeom prst="rect">
              <a:avLst/>
            </a:prstGeom>
            <a:noFill/>
          </p:spPr>
          <p:txBody>
            <a:bodyPr wrap="none" rtlCol="0">
              <a:spAutoFit/>
            </a:bodyPr>
            <a:lstStyle/>
            <a:p>
              <a:r>
                <a:rPr lang="en-US" dirty="0"/>
                <a:t>Age- and Medical-Related Vulnerabilities</a:t>
              </a:r>
            </a:p>
          </p:txBody>
        </p:sp>
      </p:grpSp>
      <p:grpSp>
        <p:nvGrpSpPr>
          <p:cNvPr id="46" name="Group 45">
            <a:extLst>
              <a:ext uri="{FF2B5EF4-FFF2-40B4-BE49-F238E27FC236}">
                <a16:creationId xmlns:a16="http://schemas.microsoft.com/office/drawing/2014/main" id="{6EF51B5D-0CE6-668F-549E-41ADF2AFC2D0}"/>
              </a:ext>
            </a:extLst>
          </p:cNvPr>
          <p:cNvGrpSpPr/>
          <p:nvPr/>
        </p:nvGrpSpPr>
        <p:grpSpPr>
          <a:xfrm>
            <a:off x="8724120" y="2117558"/>
            <a:ext cx="3478638" cy="4749531"/>
            <a:chOff x="8724120" y="2117558"/>
            <a:chExt cx="3478638" cy="4749531"/>
          </a:xfrm>
        </p:grpSpPr>
        <p:pic>
          <p:nvPicPr>
            <p:cNvPr id="37" name="Picture 2" descr="Is AC Wasting Energy? - LA Construction Heating and Air">
              <a:extLst>
                <a:ext uri="{FF2B5EF4-FFF2-40B4-BE49-F238E27FC236}">
                  <a16:creationId xmlns:a16="http://schemas.microsoft.com/office/drawing/2014/main" id="{3E731BCE-CD00-31F8-1D44-6F1760F3FC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544" b="2143"/>
            <a:stretch/>
          </p:blipFill>
          <p:spPr bwMode="auto">
            <a:xfrm>
              <a:off x="8724120" y="2117558"/>
              <a:ext cx="3478638" cy="47495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10BC236A-A02E-D60C-0C82-9AF1C63AED63}"/>
                </a:ext>
              </a:extLst>
            </p:cNvPr>
            <p:cNvSpPr txBox="1"/>
            <p:nvPr/>
          </p:nvSpPr>
          <p:spPr>
            <a:xfrm>
              <a:off x="8907123" y="2189329"/>
              <a:ext cx="1897635" cy="369332"/>
            </a:xfrm>
            <a:prstGeom prst="rect">
              <a:avLst/>
            </a:prstGeom>
            <a:solidFill>
              <a:srgbClr val="FFFFFF">
                <a:alpha val="72941"/>
              </a:srgbClr>
            </a:solidFill>
          </p:spPr>
          <p:txBody>
            <a:bodyPr wrap="none" rtlCol="0">
              <a:spAutoFit/>
            </a:bodyPr>
            <a:lstStyle/>
            <a:p>
              <a:r>
                <a:rPr lang="en-US" dirty="0"/>
                <a:t>Income Disparities</a:t>
              </a:r>
            </a:p>
          </p:txBody>
        </p:sp>
      </p:grpSp>
    </p:spTree>
    <p:extLst>
      <p:ext uri="{BB962C8B-B14F-4D97-AF65-F5344CB8AC3E}">
        <p14:creationId xmlns:p14="http://schemas.microsoft.com/office/powerpoint/2010/main" val="49516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343467C-E1FD-4775-E80C-8882D08930A2}"/>
              </a:ext>
            </a:extLst>
          </p:cNvPr>
          <p:cNvSpPr>
            <a:spLocks noGrp="1"/>
          </p:cNvSpPr>
          <p:nvPr>
            <p:ph type="title"/>
          </p:nvPr>
        </p:nvSpPr>
        <p:spPr>
          <a:xfrm>
            <a:off x="1673525" y="-82634"/>
            <a:ext cx="10325816" cy="1325563"/>
          </a:xfrm>
        </p:spPr>
        <p:txBody>
          <a:bodyPr/>
          <a:lstStyle/>
          <a:p>
            <a:pPr algn="ctr"/>
            <a:r>
              <a:rPr lang="en-US" dirty="0"/>
              <a:t>Microclimates and Humans</a:t>
            </a:r>
          </a:p>
        </p:txBody>
      </p:sp>
      <p:sp>
        <p:nvSpPr>
          <p:cNvPr id="35" name="Content Placeholder 34">
            <a:extLst>
              <a:ext uri="{FF2B5EF4-FFF2-40B4-BE49-F238E27FC236}">
                <a16:creationId xmlns:a16="http://schemas.microsoft.com/office/drawing/2014/main" id="{026C70C2-D5DE-F771-FD62-7F9CB8D6D754}"/>
              </a:ext>
            </a:extLst>
          </p:cNvPr>
          <p:cNvSpPr>
            <a:spLocks noGrp="1"/>
          </p:cNvSpPr>
          <p:nvPr>
            <p:ph idx="1"/>
          </p:nvPr>
        </p:nvSpPr>
        <p:spPr>
          <a:xfrm>
            <a:off x="1673525" y="986492"/>
            <a:ext cx="10325816" cy="4583801"/>
          </a:xfrm>
        </p:spPr>
        <p:txBody>
          <a:bodyPr>
            <a:normAutofit/>
          </a:bodyPr>
          <a:lstStyle/>
          <a:p>
            <a:pPr marL="0" indent="0" algn="ctr">
              <a:buNone/>
            </a:pPr>
            <a:r>
              <a:rPr lang="en-US" sz="3200" dirty="0"/>
              <a:t>Vulnerability to heat exposure and heat-related illnesses varies by socioeconomics and demographics</a:t>
            </a:r>
          </a:p>
        </p:txBody>
      </p:sp>
      <p:sp>
        <p:nvSpPr>
          <p:cNvPr id="36" name="TextBox 35">
            <a:extLst>
              <a:ext uri="{FF2B5EF4-FFF2-40B4-BE49-F238E27FC236}">
                <a16:creationId xmlns:a16="http://schemas.microsoft.com/office/drawing/2014/main" id="{6C845FAC-999A-985C-5C19-7E5A55AFA997}"/>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Factors that create microclimates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grpSp>
        <p:nvGrpSpPr>
          <p:cNvPr id="6" name="Group 5">
            <a:extLst>
              <a:ext uri="{FF2B5EF4-FFF2-40B4-BE49-F238E27FC236}">
                <a16:creationId xmlns:a16="http://schemas.microsoft.com/office/drawing/2014/main" id="{F6E64203-609D-C719-F83A-DE9E6AE52E8F}"/>
              </a:ext>
            </a:extLst>
          </p:cNvPr>
          <p:cNvGrpSpPr/>
          <p:nvPr/>
        </p:nvGrpSpPr>
        <p:grpSpPr>
          <a:xfrm>
            <a:off x="1559254" y="2258157"/>
            <a:ext cx="4545996" cy="4583801"/>
            <a:chOff x="1548496" y="2258157"/>
            <a:chExt cx="4545996" cy="4583801"/>
          </a:xfrm>
        </p:grpSpPr>
        <p:pic>
          <p:nvPicPr>
            <p:cNvPr id="3" name="Picture 2" descr="Working Together to Reduce Black Maternal Mortality | Health Equity  Features | CDC">
              <a:extLst>
                <a:ext uri="{FF2B5EF4-FFF2-40B4-BE49-F238E27FC236}">
                  <a16:creationId xmlns:a16="http://schemas.microsoft.com/office/drawing/2014/main" id="{236DF22B-C55E-64FA-E357-05A990A604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2" r="18203"/>
            <a:stretch/>
          </p:blipFill>
          <p:spPr bwMode="auto">
            <a:xfrm>
              <a:off x="1548496" y="2258157"/>
              <a:ext cx="4545996" cy="4583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675C0D-A783-DA59-B4BA-5A252E6B352C}"/>
                </a:ext>
              </a:extLst>
            </p:cNvPr>
            <p:cNvSpPr txBox="1"/>
            <p:nvPr/>
          </p:nvSpPr>
          <p:spPr>
            <a:xfrm>
              <a:off x="1622903" y="2259912"/>
              <a:ext cx="1147237" cy="369332"/>
            </a:xfrm>
            <a:prstGeom prst="rect">
              <a:avLst/>
            </a:prstGeom>
            <a:noFill/>
          </p:spPr>
          <p:txBody>
            <a:bodyPr wrap="none" rtlCol="0">
              <a:spAutoFit/>
            </a:bodyPr>
            <a:lstStyle/>
            <a:p>
              <a:r>
                <a:rPr lang="en-US" dirty="0"/>
                <a:t>Pregnancy</a:t>
              </a:r>
            </a:p>
          </p:txBody>
        </p:sp>
      </p:grpSp>
      <p:grpSp>
        <p:nvGrpSpPr>
          <p:cNvPr id="9" name="Group 8">
            <a:extLst>
              <a:ext uri="{FF2B5EF4-FFF2-40B4-BE49-F238E27FC236}">
                <a16:creationId xmlns:a16="http://schemas.microsoft.com/office/drawing/2014/main" id="{D3A7EAA5-8909-CC7A-084F-8704D8E508C7}"/>
              </a:ext>
            </a:extLst>
          </p:cNvPr>
          <p:cNvGrpSpPr/>
          <p:nvPr/>
        </p:nvGrpSpPr>
        <p:grpSpPr>
          <a:xfrm>
            <a:off x="4468799" y="2259912"/>
            <a:ext cx="6211024" cy="4594077"/>
            <a:chOff x="4468799" y="2259912"/>
            <a:chExt cx="6211024" cy="4594077"/>
          </a:xfrm>
        </p:grpSpPr>
        <p:pic>
          <p:nvPicPr>
            <p:cNvPr id="4" name="Picture 4" descr="Irish homeless charities faced with gagging order 'stopping them  criticising government policy' | The Independent | The Independent">
              <a:extLst>
                <a:ext uri="{FF2B5EF4-FFF2-40B4-BE49-F238E27FC236}">
                  <a16:creationId xmlns:a16="http://schemas.microsoft.com/office/drawing/2014/main" id="{98010060-0961-CD69-7C7C-0FDF55F9A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799" y="2261892"/>
              <a:ext cx="6211024" cy="45920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393BAA-FE73-9066-A29E-D80673BDBF71}"/>
                </a:ext>
              </a:extLst>
            </p:cNvPr>
            <p:cNvSpPr txBox="1"/>
            <p:nvPr/>
          </p:nvSpPr>
          <p:spPr>
            <a:xfrm>
              <a:off x="4500013" y="2259912"/>
              <a:ext cx="2277290" cy="369332"/>
            </a:xfrm>
            <a:prstGeom prst="rect">
              <a:avLst/>
            </a:prstGeom>
            <a:noFill/>
          </p:spPr>
          <p:txBody>
            <a:bodyPr wrap="none" rtlCol="0">
              <a:spAutoFit/>
            </a:bodyPr>
            <a:lstStyle/>
            <a:p>
              <a:r>
                <a:rPr lang="en-US" dirty="0">
                  <a:solidFill>
                    <a:schemeClr val="bg1"/>
                  </a:solidFill>
                </a:rPr>
                <a:t>Unhoused Populations</a:t>
              </a:r>
            </a:p>
          </p:txBody>
        </p:sp>
      </p:grpSp>
      <p:grpSp>
        <p:nvGrpSpPr>
          <p:cNvPr id="10" name="Group 9">
            <a:extLst>
              <a:ext uri="{FF2B5EF4-FFF2-40B4-BE49-F238E27FC236}">
                <a16:creationId xmlns:a16="http://schemas.microsoft.com/office/drawing/2014/main" id="{54E8ACFF-5D9F-8344-CFAF-0649130497DE}"/>
              </a:ext>
            </a:extLst>
          </p:cNvPr>
          <p:cNvGrpSpPr/>
          <p:nvPr/>
        </p:nvGrpSpPr>
        <p:grpSpPr>
          <a:xfrm>
            <a:off x="7972937" y="2254707"/>
            <a:ext cx="4202055" cy="4596108"/>
            <a:chOff x="7972937" y="2254707"/>
            <a:chExt cx="4202055" cy="4596108"/>
          </a:xfrm>
        </p:grpSpPr>
        <p:pic>
          <p:nvPicPr>
            <p:cNvPr id="5" name="Picture 4">
              <a:extLst>
                <a:ext uri="{FF2B5EF4-FFF2-40B4-BE49-F238E27FC236}">
                  <a16:creationId xmlns:a16="http://schemas.microsoft.com/office/drawing/2014/main" id="{F20E134F-C63E-ECE6-4434-FEAF86836DA1}"/>
                </a:ext>
              </a:extLst>
            </p:cNvPr>
            <p:cNvPicPr>
              <a:picLocks noChangeAspect="1"/>
            </p:cNvPicPr>
            <p:nvPr/>
          </p:nvPicPr>
          <p:blipFill rotWithShape="1">
            <a:blip r:embed="rId5"/>
            <a:srcRect l="39007"/>
            <a:stretch/>
          </p:blipFill>
          <p:spPr>
            <a:xfrm>
              <a:off x="7972937" y="2257881"/>
              <a:ext cx="4202055" cy="4592934"/>
            </a:xfrm>
            <a:prstGeom prst="rect">
              <a:avLst/>
            </a:prstGeom>
            <a:ln>
              <a:solidFill>
                <a:schemeClr val="tx1"/>
              </a:solidFill>
            </a:ln>
          </p:spPr>
        </p:pic>
        <p:sp>
          <p:nvSpPr>
            <p:cNvPr id="8" name="TextBox 7">
              <a:extLst>
                <a:ext uri="{FF2B5EF4-FFF2-40B4-BE49-F238E27FC236}">
                  <a16:creationId xmlns:a16="http://schemas.microsoft.com/office/drawing/2014/main" id="{7CD1CB6B-EA4A-B776-5403-84F8F64AA9DB}"/>
                </a:ext>
              </a:extLst>
            </p:cNvPr>
            <p:cNvSpPr txBox="1"/>
            <p:nvPr/>
          </p:nvSpPr>
          <p:spPr>
            <a:xfrm>
              <a:off x="7972937" y="2254707"/>
              <a:ext cx="1103315" cy="369332"/>
            </a:xfrm>
            <a:prstGeom prst="rect">
              <a:avLst/>
            </a:prstGeom>
            <a:noFill/>
          </p:spPr>
          <p:txBody>
            <a:bodyPr wrap="none" rtlCol="0">
              <a:spAutoFit/>
            </a:bodyPr>
            <a:lstStyle/>
            <a:p>
              <a:r>
                <a:rPr lang="en-US" dirty="0"/>
                <a:t>Education</a:t>
              </a:r>
            </a:p>
          </p:txBody>
        </p:sp>
      </p:grpSp>
    </p:spTree>
    <p:extLst>
      <p:ext uri="{BB962C8B-B14F-4D97-AF65-F5344CB8AC3E}">
        <p14:creationId xmlns:p14="http://schemas.microsoft.com/office/powerpoint/2010/main" val="280714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343467C-E1FD-4775-E80C-8882D08930A2}"/>
              </a:ext>
            </a:extLst>
          </p:cNvPr>
          <p:cNvSpPr>
            <a:spLocks noGrp="1"/>
          </p:cNvSpPr>
          <p:nvPr>
            <p:ph type="title"/>
          </p:nvPr>
        </p:nvSpPr>
        <p:spPr>
          <a:xfrm>
            <a:off x="1673525" y="-254762"/>
            <a:ext cx="10325816" cy="1325563"/>
          </a:xfrm>
        </p:spPr>
        <p:txBody>
          <a:bodyPr/>
          <a:lstStyle/>
          <a:p>
            <a:pPr algn="ctr"/>
            <a:r>
              <a:rPr lang="en-US" dirty="0"/>
              <a:t>Microclimates and Humans</a:t>
            </a:r>
          </a:p>
        </p:txBody>
      </p:sp>
      <p:sp>
        <p:nvSpPr>
          <p:cNvPr id="35" name="Content Placeholder 34">
            <a:extLst>
              <a:ext uri="{FF2B5EF4-FFF2-40B4-BE49-F238E27FC236}">
                <a16:creationId xmlns:a16="http://schemas.microsoft.com/office/drawing/2014/main" id="{026C70C2-D5DE-F771-FD62-7F9CB8D6D754}"/>
              </a:ext>
            </a:extLst>
          </p:cNvPr>
          <p:cNvSpPr>
            <a:spLocks noGrp="1"/>
          </p:cNvSpPr>
          <p:nvPr>
            <p:ph idx="1"/>
          </p:nvPr>
        </p:nvSpPr>
        <p:spPr>
          <a:xfrm>
            <a:off x="1673525" y="734154"/>
            <a:ext cx="10325816" cy="4583801"/>
          </a:xfrm>
        </p:spPr>
        <p:txBody>
          <a:bodyPr>
            <a:normAutofit/>
          </a:bodyPr>
          <a:lstStyle/>
          <a:p>
            <a:pPr marL="0" indent="0" algn="ctr">
              <a:buNone/>
            </a:pPr>
            <a:r>
              <a:rPr lang="en-US" sz="3200" dirty="0"/>
              <a:t>Vulnerability varies by history</a:t>
            </a:r>
          </a:p>
        </p:txBody>
      </p:sp>
      <p:sp>
        <p:nvSpPr>
          <p:cNvPr id="36" name="TextBox 35">
            <a:extLst>
              <a:ext uri="{FF2B5EF4-FFF2-40B4-BE49-F238E27FC236}">
                <a16:creationId xmlns:a16="http://schemas.microsoft.com/office/drawing/2014/main" id="{6C845FAC-999A-985C-5C19-7E5A55AFA997}"/>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Factors that create microclimates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12" name="Picture 11">
            <a:extLst>
              <a:ext uri="{FF2B5EF4-FFF2-40B4-BE49-F238E27FC236}">
                <a16:creationId xmlns:a16="http://schemas.microsoft.com/office/drawing/2014/main" id="{79B91E7A-9DFA-0227-3DB4-C6BEB6A74FF8}"/>
              </a:ext>
            </a:extLst>
          </p:cNvPr>
          <p:cNvPicPr>
            <a:picLocks noChangeAspect="1"/>
          </p:cNvPicPr>
          <p:nvPr/>
        </p:nvPicPr>
        <p:blipFill>
          <a:blip r:embed="rId3"/>
          <a:stretch>
            <a:fillRect/>
          </a:stretch>
        </p:blipFill>
        <p:spPr>
          <a:xfrm>
            <a:off x="1608717" y="1257110"/>
            <a:ext cx="5934247" cy="5428762"/>
          </a:xfrm>
          <a:prstGeom prst="rect">
            <a:avLst/>
          </a:prstGeom>
          <a:ln>
            <a:solidFill>
              <a:schemeClr val="tx1"/>
            </a:solidFill>
          </a:ln>
        </p:spPr>
      </p:pic>
      <p:sp>
        <p:nvSpPr>
          <p:cNvPr id="13" name="TextBox 12">
            <a:extLst>
              <a:ext uri="{FF2B5EF4-FFF2-40B4-BE49-F238E27FC236}">
                <a16:creationId xmlns:a16="http://schemas.microsoft.com/office/drawing/2014/main" id="{A83F58A1-6005-BC32-5679-B29FF19E4226}"/>
              </a:ext>
            </a:extLst>
          </p:cNvPr>
          <p:cNvSpPr txBox="1"/>
          <p:nvPr/>
        </p:nvSpPr>
        <p:spPr>
          <a:xfrm>
            <a:off x="4972709" y="6316540"/>
            <a:ext cx="2570255" cy="369332"/>
          </a:xfrm>
          <a:prstGeom prst="rect">
            <a:avLst/>
          </a:prstGeom>
          <a:noFill/>
        </p:spPr>
        <p:txBody>
          <a:bodyPr wrap="none" rtlCol="0">
            <a:spAutoFit/>
          </a:bodyPr>
          <a:lstStyle/>
          <a:p>
            <a:r>
              <a:rPr lang="en-US" b="1" dirty="0"/>
              <a:t>Historically redlined areas</a:t>
            </a:r>
          </a:p>
        </p:txBody>
      </p:sp>
      <p:sp>
        <p:nvSpPr>
          <p:cNvPr id="14" name="TextBox 13">
            <a:extLst>
              <a:ext uri="{FF2B5EF4-FFF2-40B4-BE49-F238E27FC236}">
                <a16:creationId xmlns:a16="http://schemas.microsoft.com/office/drawing/2014/main" id="{3382753B-D9CA-8E3A-90E3-02E311183AE9}"/>
              </a:ext>
            </a:extLst>
          </p:cNvPr>
          <p:cNvSpPr txBox="1"/>
          <p:nvPr/>
        </p:nvSpPr>
        <p:spPr>
          <a:xfrm>
            <a:off x="1619735" y="1257110"/>
            <a:ext cx="2858988" cy="1200329"/>
          </a:xfrm>
          <a:prstGeom prst="rect">
            <a:avLst/>
          </a:prstGeom>
          <a:solidFill>
            <a:srgbClr val="FFFFFF">
              <a:alpha val="69804"/>
            </a:srgbClr>
          </a:solidFill>
        </p:spPr>
        <p:txBody>
          <a:bodyPr wrap="none" rtlCol="0">
            <a:spAutoFit/>
          </a:bodyPr>
          <a:lstStyle/>
          <a:p>
            <a:r>
              <a:rPr lang="en-US" dirty="0"/>
              <a:t>Green: “Best”</a:t>
            </a:r>
          </a:p>
          <a:p>
            <a:r>
              <a:rPr lang="en-US" dirty="0"/>
              <a:t>Blue: “Still desirable”</a:t>
            </a:r>
          </a:p>
          <a:p>
            <a:r>
              <a:rPr lang="en-US" dirty="0"/>
              <a:t>Yellow: “Definitely declining”</a:t>
            </a:r>
          </a:p>
          <a:p>
            <a:r>
              <a:rPr lang="en-US" dirty="0"/>
              <a:t>Red: “Hazardous”</a:t>
            </a:r>
          </a:p>
        </p:txBody>
      </p:sp>
      <p:pic>
        <p:nvPicPr>
          <p:cNvPr id="15" name="Picture 14">
            <a:extLst>
              <a:ext uri="{FF2B5EF4-FFF2-40B4-BE49-F238E27FC236}">
                <a16:creationId xmlns:a16="http://schemas.microsoft.com/office/drawing/2014/main" id="{12C7566C-B41A-8443-9BE6-B172ABA8241E}"/>
              </a:ext>
            </a:extLst>
          </p:cNvPr>
          <p:cNvPicPr>
            <a:picLocks noChangeAspect="1"/>
          </p:cNvPicPr>
          <p:nvPr/>
        </p:nvPicPr>
        <p:blipFill>
          <a:blip r:embed="rId4"/>
          <a:stretch>
            <a:fillRect/>
          </a:stretch>
        </p:blipFill>
        <p:spPr>
          <a:xfrm>
            <a:off x="7674816" y="1257110"/>
            <a:ext cx="4452636" cy="5428762"/>
          </a:xfrm>
          <a:prstGeom prst="rect">
            <a:avLst/>
          </a:prstGeom>
        </p:spPr>
      </p:pic>
      <p:sp>
        <p:nvSpPr>
          <p:cNvPr id="16" name="TextBox 15">
            <a:extLst>
              <a:ext uri="{FF2B5EF4-FFF2-40B4-BE49-F238E27FC236}">
                <a16:creationId xmlns:a16="http://schemas.microsoft.com/office/drawing/2014/main" id="{CABE3BE9-10A7-7031-F520-F51AD1250042}"/>
              </a:ext>
            </a:extLst>
          </p:cNvPr>
          <p:cNvSpPr txBox="1"/>
          <p:nvPr/>
        </p:nvSpPr>
        <p:spPr>
          <a:xfrm>
            <a:off x="7674816" y="1257110"/>
            <a:ext cx="2243756" cy="369332"/>
          </a:xfrm>
          <a:prstGeom prst="rect">
            <a:avLst/>
          </a:prstGeom>
          <a:noFill/>
        </p:spPr>
        <p:txBody>
          <a:bodyPr wrap="none" rtlCol="0">
            <a:spAutoFit/>
          </a:bodyPr>
          <a:lstStyle/>
          <a:p>
            <a:r>
              <a:rPr lang="en-US" dirty="0"/>
              <a:t>Nashville: 7pm – 8pm </a:t>
            </a:r>
          </a:p>
        </p:txBody>
      </p:sp>
      <p:sp>
        <p:nvSpPr>
          <p:cNvPr id="18" name="TextBox 17">
            <a:extLst>
              <a:ext uri="{FF2B5EF4-FFF2-40B4-BE49-F238E27FC236}">
                <a16:creationId xmlns:a16="http://schemas.microsoft.com/office/drawing/2014/main" id="{DE5C7FD7-2D64-7045-8920-9062336097DD}"/>
              </a:ext>
            </a:extLst>
          </p:cNvPr>
          <p:cNvSpPr txBox="1"/>
          <p:nvPr/>
        </p:nvSpPr>
        <p:spPr>
          <a:xfrm>
            <a:off x="1533671" y="6658234"/>
            <a:ext cx="8528124" cy="246221"/>
          </a:xfrm>
          <a:prstGeom prst="rect">
            <a:avLst/>
          </a:prstGeom>
          <a:noFill/>
        </p:spPr>
        <p:txBody>
          <a:bodyPr wrap="square">
            <a:spAutoFit/>
          </a:bodyPr>
          <a:lstStyle/>
          <a:p>
            <a:r>
              <a:rPr lang="en-US" sz="1000" b="0" i="0" dirty="0">
                <a:solidFill>
                  <a:schemeClr val="bg1"/>
                </a:solidFill>
                <a:effectLst/>
              </a:rPr>
              <a:t>Nelson et al. Mapping Inequality. https://dsl.richmond.edu/panorama/redlining/</a:t>
            </a:r>
            <a:endParaRPr lang="en-US" sz="1000" dirty="0">
              <a:solidFill>
                <a:schemeClr val="bg1"/>
              </a:solidFill>
            </a:endParaRPr>
          </a:p>
        </p:txBody>
      </p:sp>
      <p:sp>
        <p:nvSpPr>
          <p:cNvPr id="19" name="Rectangle 18">
            <a:extLst>
              <a:ext uri="{FF2B5EF4-FFF2-40B4-BE49-F238E27FC236}">
                <a16:creationId xmlns:a16="http://schemas.microsoft.com/office/drawing/2014/main" id="{E24BE298-B63F-F73A-ED27-FF61A0879F78}"/>
              </a:ext>
            </a:extLst>
          </p:cNvPr>
          <p:cNvSpPr/>
          <p:nvPr/>
        </p:nvSpPr>
        <p:spPr>
          <a:xfrm rot="2512364">
            <a:off x="4236176" y="3622013"/>
            <a:ext cx="2163148" cy="986548"/>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5064F5-054E-E81F-EC60-D53E18A7D78A}"/>
              </a:ext>
            </a:extLst>
          </p:cNvPr>
          <p:cNvSpPr/>
          <p:nvPr/>
        </p:nvSpPr>
        <p:spPr>
          <a:xfrm rot="2512364">
            <a:off x="8676455" y="4045405"/>
            <a:ext cx="1906939" cy="72924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21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25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6" grpId="0"/>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343467C-E1FD-4775-E80C-8882D08930A2}"/>
              </a:ext>
            </a:extLst>
          </p:cNvPr>
          <p:cNvSpPr>
            <a:spLocks noGrp="1"/>
          </p:cNvSpPr>
          <p:nvPr>
            <p:ph type="title"/>
          </p:nvPr>
        </p:nvSpPr>
        <p:spPr>
          <a:xfrm>
            <a:off x="1684284" y="-215788"/>
            <a:ext cx="10325816" cy="1325563"/>
          </a:xfrm>
        </p:spPr>
        <p:txBody>
          <a:bodyPr/>
          <a:lstStyle/>
          <a:p>
            <a:pPr algn="ctr"/>
            <a:r>
              <a:rPr lang="en-US" dirty="0"/>
              <a:t>Microclimates and Climate Change</a:t>
            </a:r>
          </a:p>
        </p:txBody>
      </p:sp>
      <p:sp>
        <p:nvSpPr>
          <p:cNvPr id="2" name="Content Placeholder 1">
            <a:extLst>
              <a:ext uri="{FF2B5EF4-FFF2-40B4-BE49-F238E27FC236}">
                <a16:creationId xmlns:a16="http://schemas.microsoft.com/office/drawing/2014/main" id="{397940AB-E1F0-E5A0-188E-AA8DBCFF7AA3}"/>
              </a:ext>
            </a:extLst>
          </p:cNvPr>
          <p:cNvSpPr>
            <a:spLocks noGrp="1"/>
          </p:cNvSpPr>
          <p:nvPr>
            <p:ph idx="1"/>
          </p:nvPr>
        </p:nvSpPr>
        <p:spPr>
          <a:xfrm>
            <a:off x="1684284" y="959168"/>
            <a:ext cx="10325816" cy="4583801"/>
          </a:xfrm>
        </p:spPr>
        <p:txBody>
          <a:bodyPr/>
          <a:lstStyle/>
          <a:p>
            <a:pPr marL="0" indent="0">
              <a:buNone/>
            </a:pPr>
            <a:r>
              <a:rPr lang="en-US" dirty="0"/>
              <a:t>Warm seasons becoming warmer, more heat events</a:t>
            </a:r>
          </a:p>
          <a:p>
            <a:pPr marL="0" indent="0">
              <a:buNone/>
            </a:pPr>
            <a:r>
              <a:rPr lang="en-US" dirty="0"/>
              <a:t>Microclimates will either be a buffer to climate change or exacerbate warming in specific areas</a:t>
            </a:r>
          </a:p>
        </p:txBody>
      </p:sp>
      <p:sp>
        <p:nvSpPr>
          <p:cNvPr id="36" name="TextBox 35">
            <a:extLst>
              <a:ext uri="{FF2B5EF4-FFF2-40B4-BE49-F238E27FC236}">
                <a16:creationId xmlns:a16="http://schemas.microsoft.com/office/drawing/2014/main" id="{6C845FAC-999A-985C-5C19-7E5A55AFA997}"/>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How are microclimates affected by climate change?</a:t>
            </a: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3" name="Picture 2" descr="Four Approaches to Reducing the Urban Heat Island Effect - Urban Land">
            <a:extLst>
              <a:ext uri="{FF2B5EF4-FFF2-40B4-BE49-F238E27FC236}">
                <a16:creationId xmlns:a16="http://schemas.microsoft.com/office/drawing/2014/main" id="{447746AC-C398-82D1-B783-AAAFB07289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1"/>
          <a:stretch/>
        </p:blipFill>
        <p:spPr bwMode="auto">
          <a:xfrm>
            <a:off x="2767798" y="2367886"/>
            <a:ext cx="7739918" cy="4243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2B24F1-EF1A-168A-1152-A6BA1A1B43FF}"/>
              </a:ext>
            </a:extLst>
          </p:cNvPr>
          <p:cNvSpPr txBox="1"/>
          <p:nvPr/>
        </p:nvSpPr>
        <p:spPr>
          <a:xfrm>
            <a:off x="4860757" y="6611779"/>
            <a:ext cx="7956884" cy="246221"/>
          </a:xfrm>
          <a:prstGeom prst="rect">
            <a:avLst/>
          </a:prstGeom>
          <a:noFill/>
        </p:spPr>
        <p:txBody>
          <a:bodyPr wrap="square">
            <a:spAutoFit/>
          </a:bodyPr>
          <a:lstStyle/>
          <a:p>
            <a:r>
              <a:rPr lang="en-US" sz="1000" dirty="0">
                <a:solidFill>
                  <a:schemeClr val="bg1"/>
                </a:solidFill>
              </a:rPr>
              <a:t>Image copyright Urban Land Magazine. https://urbanland.uli.org/wp-content/uploads/sites/5/2020/07/UHI-Profile-LBNL-Modified_800.jpg</a:t>
            </a:r>
          </a:p>
        </p:txBody>
      </p:sp>
      <p:grpSp>
        <p:nvGrpSpPr>
          <p:cNvPr id="5" name="Group 4">
            <a:extLst>
              <a:ext uri="{FF2B5EF4-FFF2-40B4-BE49-F238E27FC236}">
                <a16:creationId xmlns:a16="http://schemas.microsoft.com/office/drawing/2014/main" id="{46F2E780-686D-A576-14AA-54412BDB27AD}"/>
              </a:ext>
            </a:extLst>
          </p:cNvPr>
          <p:cNvGrpSpPr/>
          <p:nvPr/>
        </p:nvGrpSpPr>
        <p:grpSpPr>
          <a:xfrm>
            <a:off x="3460423" y="4012880"/>
            <a:ext cx="490327" cy="476952"/>
            <a:chOff x="12558367" y="4156940"/>
            <a:chExt cx="490327" cy="476952"/>
          </a:xfrm>
        </p:grpSpPr>
        <p:sp>
          <p:nvSpPr>
            <p:cNvPr id="6" name="Rectangle 5">
              <a:extLst>
                <a:ext uri="{FF2B5EF4-FFF2-40B4-BE49-F238E27FC236}">
                  <a16:creationId xmlns:a16="http://schemas.microsoft.com/office/drawing/2014/main" id="{F7B5428E-57BF-9B3D-C081-9D05B3E69428}"/>
                </a:ext>
              </a:extLst>
            </p:cNvPr>
            <p:cNvSpPr/>
            <p:nvPr/>
          </p:nvSpPr>
          <p:spPr>
            <a:xfrm>
              <a:off x="12558367" y="4202362"/>
              <a:ext cx="490327" cy="380054"/>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Sign 6">
              <a:extLst>
                <a:ext uri="{FF2B5EF4-FFF2-40B4-BE49-F238E27FC236}">
                  <a16:creationId xmlns:a16="http://schemas.microsoft.com/office/drawing/2014/main" id="{79F90D5B-2019-196B-4CF2-885363308CF6}"/>
                </a:ext>
              </a:extLst>
            </p:cNvPr>
            <p:cNvSpPr/>
            <p:nvPr/>
          </p:nvSpPr>
          <p:spPr>
            <a:xfrm>
              <a:off x="12558367" y="4156940"/>
              <a:ext cx="490327" cy="476952"/>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E82B371-B8C9-3BE6-0637-2F859126CD83}"/>
              </a:ext>
            </a:extLst>
          </p:cNvPr>
          <p:cNvGrpSpPr/>
          <p:nvPr/>
        </p:nvGrpSpPr>
        <p:grpSpPr>
          <a:xfrm>
            <a:off x="6442570" y="2480106"/>
            <a:ext cx="452584" cy="476952"/>
            <a:chOff x="12589555" y="3451443"/>
            <a:chExt cx="452584" cy="476952"/>
          </a:xfrm>
        </p:grpSpPr>
        <p:sp>
          <p:nvSpPr>
            <p:cNvPr id="9" name="Rectangle 8">
              <a:extLst>
                <a:ext uri="{FF2B5EF4-FFF2-40B4-BE49-F238E27FC236}">
                  <a16:creationId xmlns:a16="http://schemas.microsoft.com/office/drawing/2014/main" id="{29355D48-DD7A-0CEF-14F8-6206EBEE90F6}"/>
                </a:ext>
              </a:extLst>
            </p:cNvPr>
            <p:cNvSpPr/>
            <p:nvPr/>
          </p:nvSpPr>
          <p:spPr>
            <a:xfrm>
              <a:off x="12589555" y="3451443"/>
              <a:ext cx="452584" cy="476952"/>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lus Sign 9">
              <a:extLst>
                <a:ext uri="{FF2B5EF4-FFF2-40B4-BE49-F238E27FC236}">
                  <a16:creationId xmlns:a16="http://schemas.microsoft.com/office/drawing/2014/main" id="{CFD8A866-358A-931A-FCE8-CC7E423D2510}"/>
                </a:ext>
              </a:extLst>
            </p:cNvPr>
            <p:cNvSpPr/>
            <p:nvPr/>
          </p:nvSpPr>
          <p:spPr>
            <a:xfrm>
              <a:off x="12611023" y="3472067"/>
              <a:ext cx="409600" cy="424053"/>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B43FD2C-2AFD-A00B-3580-51C594660299}"/>
              </a:ext>
            </a:extLst>
          </p:cNvPr>
          <p:cNvGrpSpPr/>
          <p:nvPr/>
        </p:nvGrpSpPr>
        <p:grpSpPr>
          <a:xfrm>
            <a:off x="9863016" y="3998227"/>
            <a:ext cx="490327" cy="476952"/>
            <a:chOff x="12558367" y="4156940"/>
            <a:chExt cx="490327" cy="476952"/>
          </a:xfrm>
        </p:grpSpPr>
        <p:sp>
          <p:nvSpPr>
            <p:cNvPr id="21" name="Rectangle 20">
              <a:extLst>
                <a:ext uri="{FF2B5EF4-FFF2-40B4-BE49-F238E27FC236}">
                  <a16:creationId xmlns:a16="http://schemas.microsoft.com/office/drawing/2014/main" id="{3D01C626-B6DF-1ACF-CCF8-ABF598939D68}"/>
                </a:ext>
              </a:extLst>
            </p:cNvPr>
            <p:cNvSpPr/>
            <p:nvPr/>
          </p:nvSpPr>
          <p:spPr>
            <a:xfrm>
              <a:off x="12558367" y="4202362"/>
              <a:ext cx="490327" cy="380054"/>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Sign 21">
              <a:extLst>
                <a:ext uri="{FF2B5EF4-FFF2-40B4-BE49-F238E27FC236}">
                  <a16:creationId xmlns:a16="http://schemas.microsoft.com/office/drawing/2014/main" id="{B50582FC-AFB1-0834-1A70-28C0A3B959FA}"/>
                </a:ext>
              </a:extLst>
            </p:cNvPr>
            <p:cNvSpPr/>
            <p:nvPr/>
          </p:nvSpPr>
          <p:spPr>
            <a:xfrm>
              <a:off x="12558367" y="4156940"/>
              <a:ext cx="490327" cy="476952"/>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28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855-23A9-3360-6C43-91EDEDC6F81F}"/>
              </a:ext>
            </a:extLst>
          </p:cNvPr>
          <p:cNvSpPr>
            <a:spLocks noGrp="1"/>
          </p:cNvSpPr>
          <p:nvPr>
            <p:ph type="title"/>
          </p:nvPr>
        </p:nvSpPr>
        <p:spPr/>
        <p:txBody>
          <a:bodyPr>
            <a:noAutofit/>
          </a:bodyPr>
          <a:lstStyle/>
          <a:p>
            <a:pPr algn="ctr"/>
            <a:r>
              <a:rPr lang="en-US" sz="3600" dirty="0"/>
              <a:t>How do climates vary within small spaces and how are these microclimates affected by climate change?</a:t>
            </a:r>
          </a:p>
        </p:txBody>
      </p:sp>
      <p:sp>
        <p:nvSpPr>
          <p:cNvPr id="3" name="Content Placeholder 2">
            <a:extLst>
              <a:ext uri="{FF2B5EF4-FFF2-40B4-BE49-F238E27FC236}">
                <a16:creationId xmlns:a16="http://schemas.microsoft.com/office/drawing/2014/main" id="{DD303304-CEB9-033A-1A74-9BEE57562B4E}"/>
              </a:ext>
            </a:extLst>
          </p:cNvPr>
          <p:cNvSpPr>
            <a:spLocks noGrp="1"/>
          </p:cNvSpPr>
          <p:nvPr>
            <p:ph idx="1"/>
          </p:nvPr>
        </p:nvSpPr>
        <p:spPr>
          <a:xfrm>
            <a:off x="1673525" y="2011680"/>
            <a:ext cx="10325816" cy="4604273"/>
          </a:xfrm>
        </p:spPr>
        <p:txBody>
          <a:bodyPr>
            <a:normAutofit lnSpcReduction="10000"/>
          </a:bodyPr>
          <a:lstStyle/>
          <a:p>
            <a:r>
              <a:rPr lang="en-US" dirty="0"/>
              <a:t>Microclimates are created from varying amounts of:</a:t>
            </a:r>
          </a:p>
          <a:p>
            <a:pPr lvl="1"/>
            <a:r>
              <a:rPr lang="en-US" dirty="0"/>
              <a:t>Concrete</a:t>
            </a:r>
          </a:p>
          <a:p>
            <a:pPr lvl="1"/>
            <a:r>
              <a:rPr lang="en-US" dirty="0"/>
              <a:t>Densely packed buildings</a:t>
            </a:r>
          </a:p>
          <a:p>
            <a:pPr lvl="1"/>
            <a:r>
              <a:rPr lang="en-US" dirty="0"/>
              <a:t>Air mixing</a:t>
            </a:r>
          </a:p>
          <a:p>
            <a:pPr lvl="1"/>
            <a:r>
              <a:rPr lang="en-US" dirty="0"/>
              <a:t>Vegetation</a:t>
            </a:r>
          </a:p>
          <a:p>
            <a:pPr lvl="1"/>
            <a:r>
              <a:rPr lang="en-US" dirty="0"/>
              <a:t>Anthropogenic heat</a:t>
            </a:r>
          </a:p>
          <a:p>
            <a:r>
              <a:rPr lang="en-US" dirty="0"/>
              <a:t>Rural areas tend to be cooler than urban areas</a:t>
            </a:r>
          </a:p>
          <a:p>
            <a:r>
              <a:rPr lang="en-US" dirty="0"/>
              <a:t>Vulnerability varies by socioeconomics, demographics, age, health, and social connections</a:t>
            </a:r>
          </a:p>
          <a:p>
            <a:r>
              <a:rPr lang="en-US" dirty="0"/>
              <a:t>Areas with factors that exacerbate the urban heat island are more likely to feel heat stress as global temperatures increase</a:t>
            </a:r>
          </a:p>
        </p:txBody>
      </p:sp>
      <p:sp>
        <p:nvSpPr>
          <p:cNvPr id="4" name="TextBox 3">
            <a:extLst>
              <a:ext uri="{FF2B5EF4-FFF2-40B4-BE49-F238E27FC236}">
                <a16:creationId xmlns:a16="http://schemas.microsoft.com/office/drawing/2014/main" id="{390B8F50-C80C-CB8E-C969-27F4BBE2775D}"/>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421687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B2F5-C2C8-732B-D857-A7BA687C2AA8}"/>
              </a:ext>
            </a:extLst>
          </p:cNvPr>
          <p:cNvSpPr>
            <a:spLocks noGrp="1"/>
          </p:cNvSpPr>
          <p:nvPr>
            <p:ph type="title"/>
          </p:nvPr>
        </p:nvSpPr>
        <p:spPr>
          <a:xfrm>
            <a:off x="0" y="-221147"/>
            <a:ext cx="12192000" cy="1325563"/>
          </a:xfrm>
        </p:spPr>
        <p:txBody>
          <a:bodyPr>
            <a:normAutofit/>
          </a:bodyPr>
          <a:lstStyle/>
          <a:p>
            <a:r>
              <a:rPr lang="en-US" sz="3400" dirty="0"/>
              <a:t>Activity: Rank the images from coolest (1) to warmest (5)</a:t>
            </a:r>
          </a:p>
        </p:txBody>
      </p:sp>
      <p:pic>
        <p:nvPicPr>
          <p:cNvPr id="6" name="Picture 6" descr="Letting Love Rule: All urban density is not created equal | PlaceMakers">
            <a:extLst>
              <a:ext uri="{FF2B5EF4-FFF2-40B4-BE49-F238E27FC236}">
                <a16:creationId xmlns:a16="http://schemas.microsoft.com/office/drawing/2014/main" id="{3B5A594A-D793-4E3C-3E63-963527379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78" y="924510"/>
            <a:ext cx="3643255" cy="23738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B797C5-487B-543B-7A89-41F345DD35D8}"/>
              </a:ext>
            </a:extLst>
          </p:cNvPr>
          <p:cNvSpPr txBox="1"/>
          <p:nvPr/>
        </p:nvSpPr>
        <p:spPr>
          <a:xfrm>
            <a:off x="186278" y="924510"/>
            <a:ext cx="415498" cy="584775"/>
          </a:xfrm>
          <a:prstGeom prst="rect">
            <a:avLst/>
          </a:prstGeom>
          <a:solidFill>
            <a:schemeClr val="tx1"/>
          </a:solidFill>
        </p:spPr>
        <p:txBody>
          <a:bodyPr wrap="none" rtlCol="0">
            <a:spAutoFit/>
          </a:bodyPr>
          <a:lstStyle/>
          <a:p>
            <a:r>
              <a:rPr lang="en-US" sz="3200" dirty="0">
                <a:solidFill>
                  <a:schemeClr val="bg1"/>
                </a:solidFill>
              </a:rPr>
              <a:t>A</a:t>
            </a:r>
          </a:p>
        </p:txBody>
      </p:sp>
      <p:pic>
        <p:nvPicPr>
          <p:cNvPr id="8" name="Picture 10" descr="Exurbs - American Communities Project">
            <a:extLst>
              <a:ext uri="{FF2B5EF4-FFF2-40B4-BE49-F238E27FC236}">
                <a16:creationId xmlns:a16="http://schemas.microsoft.com/office/drawing/2014/main" id="{5284A366-0D35-D5E8-457D-8DF2ADFA4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165" y="928834"/>
            <a:ext cx="3554228" cy="23694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3134F60-5E84-F97C-31A8-24EF82BC940F}"/>
              </a:ext>
            </a:extLst>
          </p:cNvPr>
          <p:cNvSpPr txBox="1"/>
          <p:nvPr/>
        </p:nvSpPr>
        <p:spPr>
          <a:xfrm>
            <a:off x="4369160" y="935267"/>
            <a:ext cx="404278" cy="584775"/>
          </a:xfrm>
          <a:prstGeom prst="rect">
            <a:avLst/>
          </a:prstGeom>
          <a:solidFill>
            <a:schemeClr val="tx1"/>
          </a:solidFill>
        </p:spPr>
        <p:txBody>
          <a:bodyPr wrap="none" rtlCol="0">
            <a:spAutoFit/>
          </a:bodyPr>
          <a:lstStyle/>
          <a:p>
            <a:r>
              <a:rPr lang="en-US" sz="3200" dirty="0">
                <a:solidFill>
                  <a:schemeClr val="bg1"/>
                </a:solidFill>
              </a:rPr>
              <a:t>B</a:t>
            </a:r>
          </a:p>
        </p:txBody>
      </p:sp>
      <p:pic>
        <p:nvPicPr>
          <p:cNvPr id="10" name="Picture 8" descr="Here&amp;amp;#39;s Why You Shouldn&amp;amp;#39;t Panic Move To The Suburbs">
            <a:extLst>
              <a:ext uri="{FF2B5EF4-FFF2-40B4-BE49-F238E27FC236}">
                <a16:creationId xmlns:a16="http://schemas.microsoft.com/office/drawing/2014/main" id="{68D1EA39-A350-B659-6C33-54767A260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7327" y="935267"/>
            <a:ext cx="3554227" cy="23694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459ED32-7AA7-8B69-4F4A-AC1C58763470}"/>
              </a:ext>
            </a:extLst>
          </p:cNvPr>
          <p:cNvSpPr txBox="1"/>
          <p:nvPr/>
        </p:nvSpPr>
        <p:spPr>
          <a:xfrm>
            <a:off x="8386322" y="941700"/>
            <a:ext cx="404278" cy="584775"/>
          </a:xfrm>
          <a:prstGeom prst="rect">
            <a:avLst/>
          </a:prstGeom>
          <a:solidFill>
            <a:schemeClr val="tx1"/>
          </a:solidFill>
        </p:spPr>
        <p:txBody>
          <a:bodyPr wrap="none" rtlCol="0">
            <a:spAutoFit/>
          </a:bodyPr>
          <a:lstStyle/>
          <a:p>
            <a:r>
              <a:rPr lang="en-US" sz="3200" dirty="0">
                <a:solidFill>
                  <a:schemeClr val="bg1"/>
                </a:solidFill>
              </a:rPr>
              <a:t>C</a:t>
            </a:r>
          </a:p>
        </p:txBody>
      </p:sp>
      <p:pic>
        <p:nvPicPr>
          <p:cNvPr id="12" name="Picture 12" descr="Exurbs: What They Are and Why Everyone Is Moving There">
            <a:extLst>
              <a:ext uri="{FF2B5EF4-FFF2-40B4-BE49-F238E27FC236}">
                <a16:creationId xmlns:a16="http://schemas.microsoft.com/office/drawing/2014/main" id="{D33C3D16-F008-991E-2359-85780D8DF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1251" y="3545618"/>
            <a:ext cx="4776563" cy="23882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A8627D-54F1-55ED-3A43-8ACE4ADEC705}"/>
              </a:ext>
            </a:extLst>
          </p:cNvPr>
          <p:cNvSpPr txBox="1"/>
          <p:nvPr/>
        </p:nvSpPr>
        <p:spPr>
          <a:xfrm>
            <a:off x="1441251" y="3545618"/>
            <a:ext cx="433132" cy="584775"/>
          </a:xfrm>
          <a:prstGeom prst="rect">
            <a:avLst/>
          </a:prstGeom>
          <a:solidFill>
            <a:schemeClr val="tx1"/>
          </a:solidFill>
        </p:spPr>
        <p:txBody>
          <a:bodyPr wrap="none" rtlCol="0">
            <a:spAutoFit/>
          </a:bodyPr>
          <a:lstStyle/>
          <a:p>
            <a:r>
              <a:rPr lang="en-US" sz="3200" dirty="0">
                <a:solidFill>
                  <a:schemeClr val="bg1"/>
                </a:solidFill>
              </a:rPr>
              <a:t>D</a:t>
            </a:r>
          </a:p>
        </p:txBody>
      </p:sp>
      <p:pic>
        <p:nvPicPr>
          <p:cNvPr id="14" name="Picture 2" descr="3Qs: Detroit&amp;amp;#39;s &amp;amp;#39;perfect storm&amp;amp;#39; - News @ Northeastern - News @ Northeastern">
            <a:extLst>
              <a:ext uri="{FF2B5EF4-FFF2-40B4-BE49-F238E27FC236}">
                <a16:creationId xmlns:a16="http://schemas.microsoft.com/office/drawing/2014/main" id="{A8A38F75-76DE-B683-D93A-A23906630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2416" y="3545618"/>
            <a:ext cx="3554227" cy="23694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BFBAFC-46F5-BB9F-FF11-72F69936A8D2}"/>
              </a:ext>
            </a:extLst>
          </p:cNvPr>
          <p:cNvSpPr txBox="1"/>
          <p:nvPr/>
        </p:nvSpPr>
        <p:spPr>
          <a:xfrm>
            <a:off x="6612416" y="3545618"/>
            <a:ext cx="385042" cy="584775"/>
          </a:xfrm>
          <a:prstGeom prst="rect">
            <a:avLst/>
          </a:prstGeom>
          <a:solidFill>
            <a:schemeClr val="tx1"/>
          </a:solidFill>
        </p:spPr>
        <p:txBody>
          <a:bodyPr wrap="none" rtlCol="0">
            <a:spAutoFit/>
          </a:bodyPr>
          <a:lstStyle/>
          <a:p>
            <a:r>
              <a:rPr lang="en-US" sz="3200" dirty="0">
                <a:solidFill>
                  <a:schemeClr val="bg1"/>
                </a:solidFill>
              </a:rPr>
              <a:t>E</a:t>
            </a:r>
          </a:p>
        </p:txBody>
      </p:sp>
    </p:spTree>
    <p:extLst>
      <p:ext uri="{BB962C8B-B14F-4D97-AF65-F5344CB8AC3E}">
        <p14:creationId xmlns:p14="http://schemas.microsoft.com/office/powerpoint/2010/main" val="364460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B2F5-C2C8-732B-D857-A7BA687C2AA8}"/>
              </a:ext>
            </a:extLst>
          </p:cNvPr>
          <p:cNvSpPr>
            <a:spLocks noGrp="1"/>
          </p:cNvSpPr>
          <p:nvPr>
            <p:ph type="title"/>
          </p:nvPr>
        </p:nvSpPr>
        <p:spPr>
          <a:xfrm>
            <a:off x="838200" y="0"/>
            <a:ext cx="10515600" cy="1325563"/>
          </a:xfrm>
        </p:spPr>
        <p:txBody>
          <a:bodyPr/>
          <a:lstStyle/>
          <a:p>
            <a:r>
              <a:rPr lang="en-US" dirty="0"/>
              <a:t>Discussion Prompts</a:t>
            </a:r>
          </a:p>
        </p:txBody>
      </p:sp>
      <p:sp>
        <p:nvSpPr>
          <p:cNvPr id="3" name="Content Placeholder 2">
            <a:extLst>
              <a:ext uri="{FF2B5EF4-FFF2-40B4-BE49-F238E27FC236}">
                <a16:creationId xmlns:a16="http://schemas.microsoft.com/office/drawing/2014/main" id="{D8EEE954-B589-CF1A-38A4-50EF18B60416}"/>
              </a:ext>
            </a:extLst>
          </p:cNvPr>
          <p:cNvSpPr>
            <a:spLocks noGrp="1"/>
          </p:cNvSpPr>
          <p:nvPr>
            <p:ph idx="1"/>
          </p:nvPr>
        </p:nvSpPr>
        <p:spPr>
          <a:xfrm>
            <a:off x="838200" y="1325563"/>
            <a:ext cx="10515600" cy="4385426"/>
          </a:xfrm>
        </p:spPr>
        <p:txBody>
          <a:bodyPr>
            <a:normAutofit/>
          </a:bodyPr>
          <a:lstStyle/>
          <a:p>
            <a:r>
              <a:rPr lang="en-US" dirty="0"/>
              <a:t>How would each of the following scenarios affect how warm a microclimate in an urban area will be?</a:t>
            </a:r>
          </a:p>
          <a:p>
            <a:pPr lvl="1"/>
            <a:r>
              <a:rPr lang="en-US" dirty="0"/>
              <a:t>Greenspaces being converted asphalt parking lots.</a:t>
            </a:r>
          </a:p>
          <a:p>
            <a:pPr lvl="1"/>
            <a:r>
              <a:rPr lang="en-US" dirty="0"/>
              <a:t>More tall buildings are built.</a:t>
            </a:r>
          </a:p>
          <a:p>
            <a:pPr lvl="1"/>
            <a:r>
              <a:rPr lang="en-US" dirty="0"/>
              <a:t>More air conditioners and motor vehicles operate.</a:t>
            </a:r>
          </a:p>
          <a:p>
            <a:r>
              <a:rPr lang="en-US" dirty="0"/>
              <a:t>How and why does vulnerability to heat exposure and illness differ between people?</a:t>
            </a:r>
          </a:p>
          <a:p>
            <a:r>
              <a:rPr lang="en-US" dirty="0"/>
              <a:t>What is the connection between redlining and urban heat?</a:t>
            </a:r>
          </a:p>
          <a:p>
            <a:r>
              <a:rPr lang="en-US" dirty="0"/>
              <a:t>Will climate likely change more in a rural microclimate or an urban one? Explain.</a:t>
            </a:r>
          </a:p>
          <a:p>
            <a:endParaRPr lang="en-US" dirty="0"/>
          </a:p>
        </p:txBody>
      </p:sp>
    </p:spTree>
    <p:extLst>
      <p:ext uri="{BB962C8B-B14F-4D97-AF65-F5344CB8AC3E}">
        <p14:creationId xmlns:p14="http://schemas.microsoft.com/office/powerpoint/2010/main" val="569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9547-C439-2D31-A609-C382991A66D8}"/>
              </a:ext>
            </a:extLst>
          </p:cNvPr>
          <p:cNvSpPr>
            <a:spLocks noGrp="1"/>
          </p:cNvSpPr>
          <p:nvPr>
            <p:ph type="title"/>
          </p:nvPr>
        </p:nvSpPr>
        <p:spPr>
          <a:xfrm>
            <a:off x="1497874" y="216784"/>
            <a:ext cx="10694126" cy="1325563"/>
          </a:xfrm>
        </p:spPr>
        <p:txBody>
          <a:bodyPr>
            <a:noAutofit/>
          </a:bodyPr>
          <a:lstStyle/>
          <a:p>
            <a:pPr algn="ctr"/>
            <a:r>
              <a:rPr lang="en-US" sz="3800" dirty="0"/>
              <a:t>How do climates vary within small spaces and how are these microclimates affected by climate change?</a:t>
            </a:r>
          </a:p>
        </p:txBody>
      </p:sp>
      <p:sp>
        <p:nvSpPr>
          <p:cNvPr id="3" name="Content Placeholder 2">
            <a:extLst>
              <a:ext uri="{FF2B5EF4-FFF2-40B4-BE49-F238E27FC236}">
                <a16:creationId xmlns:a16="http://schemas.microsoft.com/office/drawing/2014/main" id="{217ED824-E5C1-7032-EBE8-D2B11658AA78}"/>
              </a:ext>
            </a:extLst>
          </p:cNvPr>
          <p:cNvSpPr>
            <a:spLocks noGrp="1"/>
          </p:cNvSpPr>
          <p:nvPr>
            <p:ph idx="1"/>
          </p:nvPr>
        </p:nvSpPr>
        <p:spPr>
          <a:xfrm>
            <a:off x="1682029" y="2057415"/>
            <a:ext cx="10325816" cy="4583801"/>
          </a:xfrm>
        </p:spPr>
        <p:txBody>
          <a:bodyPr/>
          <a:lstStyle/>
          <a:p>
            <a:pPr marL="0" indent="0">
              <a:buNone/>
            </a:pPr>
            <a:r>
              <a:rPr lang="en-US" dirty="0"/>
              <a:t>To answer these questions, we will:</a:t>
            </a:r>
          </a:p>
          <a:p>
            <a:pPr lvl="1">
              <a:spcBef>
                <a:spcPts val="1200"/>
              </a:spcBef>
            </a:pPr>
            <a:r>
              <a:rPr lang="en-US" dirty="0"/>
              <a:t>Learn the difference between climates and microclimates</a:t>
            </a:r>
          </a:p>
          <a:p>
            <a:pPr lvl="1">
              <a:spcBef>
                <a:spcPts val="1200"/>
              </a:spcBef>
            </a:pPr>
            <a:r>
              <a:rPr lang="en-US" dirty="0"/>
              <a:t>Explore how various factors, such as refection, energy trapping, and land cover, can affect the temperature of microclimates</a:t>
            </a:r>
          </a:p>
          <a:p>
            <a:pPr lvl="1">
              <a:spcBef>
                <a:spcPts val="1200"/>
              </a:spcBef>
            </a:pPr>
            <a:r>
              <a:rPr lang="en-US" dirty="0"/>
              <a:t>Discover how humans are differently affected by microclimates</a:t>
            </a:r>
          </a:p>
          <a:p>
            <a:pPr lvl="1">
              <a:spcBef>
                <a:spcPts val="1200"/>
              </a:spcBef>
            </a:pPr>
            <a:r>
              <a:rPr lang="en-US" dirty="0"/>
              <a:t>Investigate </a:t>
            </a:r>
            <a:r>
              <a:rPr lang="en-US"/>
              <a:t>how microclimates will </a:t>
            </a:r>
            <a:r>
              <a:rPr lang="en-US" dirty="0"/>
              <a:t>be affected by climate change</a:t>
            </a:r>
          </a:p>
        </p:txBody>
      </p:sp>
      <p:sp>
        <p:nvSpPr>
          <p:cNvPr id="4" name="TextBox 3">
            <a:extLst>
              <a:ext uri="{FF2B5EF4-FFF2-40B4-BE49-F238E27FC236}">
                <a16:creationId xmlns:a16="http://schemas.microsoft.com/office/drawing/2014/main" id="{E979F778-B1D1-0239-4FB3-1DDB30F72478}"/>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314218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Free download Mountain Transparent Background Mountain Png - Clip Art  Library - Mountains Transparent Background | Mountains aesthetic, Transparent  background, Png">
            <a:extLst>
              <a:ext uri="{FF2B5EF4-FFF2-40B4-BE49-F238E27FC236}">
                <a16:creationId xmlns:a16="http://schemas.microsoft.com/office/drawing/2014/main" id="{D1D89B2B-EBE1-DFAF-6309-C97275C5C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303"/>
          <a:stretch/>
        </p:blipFill>
        <p:spPr bwMode="auto">
          <a:xfrm>
            <a:off x="4312454" y="873760"/>
            <a:ext cx="7879546" cy="59716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wnload Field Green Landscape PNG Download Free HQ PNG Image | FreePNGImg">
            <a:extLst>
              <a:ext uri="{FF2B5EF4-FFF2-40B4-BE49-F238E27FC236}">
                <a16:creationId xmlns:a16="http://schemas.microsoft.com/office/drawing/2014/main" id="{D4465F16-3437-7010-EA6E-C7E99CC1DC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50"/>
          <a:stretch/>
        </p:blipFill>
        <p:spPr bwMode="auto">
          <a:xfrm>
            <a:off x="1550125" y="3026372"/>
            <a:ext cx="6304547" cy="38280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Download Field Green Landscape PNG Download Free HQ PNG Image | FreePNGImg">
            <a:extLst>
              <a:ext uri="{FF2B5EF4-FFF2-40B4-BE49-F238E27FC236}">
                <a16:creationId xmlns:a16="http://schemas.microsoft.com/office/drawing/2014/main" id="{5CA86D20-8B54-7150-FB6D-98A2286D3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312363" y="2905493"/>
            <a:ext cx="6304547" cy="39403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Small-scale climate variations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11" name="Title 10">
            <a:extLst>
              <a:ext uri="{FF2B5EF4-FFF2-40B4-BE49-F238E27FC236}">
                <a16:creationId xmlns:a16="http://schemas.microsoft.com/office/drawing/2014/main" id="{9343467C-E1FD-4775-E80C-8882D08930A2}"/>
              </a:ext>
            </a:extLst>
          </p:cNvPr>
          <p:cNvSpPr>
            <a:spLocks noGrp="1"/>
          </p:cNvSpPr>
          <p:nvPr>
            <p:ph type="title"/>
          </p:nvPr>
        </p:nvSpPr>
        <p:spPr>
          <a:xfrm>
            <a:off x="1697514" y="-72112"/>
            <a:ext cx="10325816" cy="1325563"/>
          </a:xfrm>
        </p:spPr>
        <p:txBody>
          <a:bodyPr/>
          <a:lstStyle/>
          <a:p>
            <a:pPr algn="ctr"/>
            <a:r>
              <a:rPr lang="en-US" dirty="0"/>
              <a:t>Small-scale climate variations</a:t>
            </a:r>
          </a:p>
        </p:txBody>
      </p:sp>
      <p:sp>
        <p:nvSpPr>
          <p:cNvPr id="12" name="Content Placeholder 11">
            <a:extLst>
              <a:ext uri="{FF2B5EF4-FFF2-40B4-BE49-F238E27FC236}">
                <a16:creationId xmlns:a16="http://schemas.microsoft.com/office/drawing/2014/main" id="{A3431A36-DD8F-CC7C-3AAA-5F997ABA4ACC}"/>
              </a:ext>
            </a:extLst>
          </p:cNvPr>
          <p:cNvSpPr>
            <a:spLocks noGrp="1"/>
          </p:cNvSpPr>
          <p:nvPr>
            <p:ph idx="1"/>
          </p:nvPr>
        </p:nvSpPr>
        <p:spPr>
          <a:xfrm>
            <a:off x="1597694" y="1056889"/>
            <a:ext cx="10325816" cy="4583801"/>
          </a:xfrm>
        </p:spPr>
        <p:txBody>
          <a:bodyPr/>
          <a:lstStyle/>
          <a:p>
            <a:r>
              <a:rPr lang="en-US" dirty="0">
                <a:solidFill>
                  <a:schemeClr val="accent2">
                    <a:lumMod val="40000"/>
                    <a:lumOff val="60000"/>
                  </a:schemeClr>
                </a:solidFill>
              </a:rPr>
              <a:t>Microclimates</a:t>
            </a:r>
            <a:r>
              <a:rPr lang="en-US" dirty="0"/>
              <a:t> – a small area where climate differs from the overall regional climate</a:t>
            </a:r>
          </a:p>
          <a:p>
            <a:r>
              <a:rPr lang="en-US" dirty="0"/>
              <a:t>Affected by landcover, population and building density, </a:t>
            </a:r>
            <a:br>
              <a:rPr lang="en-US" dirty="0"/>
            </a:br>
            <a:r>
              <a:rPr lang="en-US" dirty="0"/>
              <a:t>water, and other factors that vary across space</a:t>
            </a:r>
          </a:p>
          <a:p>
            <a:r>
              <a:rPr lang="en-US" dirty="0"/>
              <a:t>Rural areas tend to be cooler than urban</a:t>
            </a:r>
          </a:p>
        </p:txBody>
      </p:sp>
      <p:pic>
        <p:nvPicPr>
          <p:cNvPr id="18" name="Picture 10" descr="Beautiful tree realistic on transparent background PNG - Similar PNG">
            <a:extLst>
              <a:ext uri="{FF2B5EF4-FFF2-40B4-BE49-F238E27FC236}">
                <a16:creationId xmlns:a16="http://schemas.microsoft.com/office/drawing/2014/main" id="{8839FC9F-2580-5BF9-E555-B4E7748CFEE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480" b="89961" l="5833" r="93167">
                        <a14:foregroundMark x1="93333" y1="50787" x2="93333" y2="50787"/>
                        <a14:foregroundMark x1="48833" y1="7677" x2="48833" y2="7677"/>
                        <a14:foregroundMark x1="5833" y1="59252" x2="5833" y2="59252"/>
                        <a14:foregroundMark x1="8667" y1="67913" x2="8667" y2="67913"/>
                        <a14:foregroundMark x1="10833" y1="70276" x2="10833" y2="70276"/>
                        <a14:foregroundMark x1="9333" y1="69094" x2="9333" y2="69094"/>
                        <a14:foregroundMark x1="7167" y1="69291" x2="7167" y2="69291"/>
                        <a14:backgroundMark x1="38167" y1="55118" x2="38167" y2="55118"/>
                        <a14:backgroundMark x1="34833" y1="57087" x2="34833" y2="57087"/>
                        <a14:backgroundMark x1="31833" y1="41732" x2="31833" y2="41732"/>
                        <a14:backgroundMark x1="31333" y1="43504" x2="31333" y2="43504"/>
                        <a14:backgroundMark x1="47167" y1="47835" x2="47167" y2="47835"/>
                        <a14:backgroundMark x1="47167" y1="45276" x2="47167" y2="45276"/>
                        <a14:backgroundMark x1="61333" y1="47441" x2="61333" y2="47441"/>
                        <a14:backgroundMark x1="62833" y1="47047" x2="62833" y2="47047"/>
                        <a14:backgroundMark x1="60833" y1="65945" x2="60833" y2="65945"/>
                        <a14:backgroundMark x1="61833" y1="67323" x2="61833" y2="67323"/>
                        <a14:backgroundMark x1="66167" y1="17126" x2="66167" y2="17126"/>
                        <a14:backgroundMark x1="29667" y1="29134" x2="29667" y2="29134"/>
                        <a14:backgroundMark x1="31167" y1="32874" x2="31167" y2="32874"/>
                        <a14:backgroundMark x1="19500" y1="42126" x2="19500" y2="42126"/>
                        <a14:backgroundMark x1="9333" y1="66339" x2="9333" y2="66339"/>
                        <a14:backgroundMark x1="10584" y1="69094" x2="11167" y2="68701"/>
                        <a14:backgroundMark x1="10292" y1="69291" x2="10584" y2="69094"/>
                        <a14:backgroundMark x1="10000" y1="69488" x2="10292" y2="69291"/>
                        <a14:backgroundMark x1="16833" y1="65945" x2="16833" y2="65945"/>
                        <a14:backgroundMark x1="16500" y1="65354" x2="16500" y2="65354"/>
                        <a14:backgroundMark x1="93667" y1="58465" x2="93667" y2="58465"/>
                      </a14:backgroundRemoval>
                    </a14:imgEffect>
                  </a14:imgLayer>
                </a14:imgProps>
              </a:ext>
              <a:ext uri="{28A0092B-C50C-407E-A947-70E740481C1C}">
                <a14:useLocalDpi xmlns:a14="http://schemas.microsoft.com/office/drawing/2010/main" val="0"/>
              </a:ext>
            </a:extLst>
          </a:blip>
          <a:srcRect/>
          <a:stretch>
            <a:fillRect/>
          </a:stretch>
        </p:blipFill>
        <p:spPr bwMode="auto">
          <a:xfrm>
            <a:off x="8761700" y="3742517"/>
            <a:ext cx="1030703" cy="8726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Beautiful tree realistic on transparent background PNG - Similar PNG">
            <a:extLst>
              <a:ext uri="{FF2B5EF4-FFF2-40B4-BE49-F238E27FC236}">
                <a16:creationId xmlns:a16="http://schemas.microsoft.com/office/drawing/2014/main" id="{F7D8A2C5-35C3-BCAC-ADBD-6DF12C7F2A2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480" b="89961" l="5833" r="93167">
                        <a14:foregroundMark x1="93333" y1="50787" x2="93333" y2="50787"/>
                        <a14:foregroundMark x1="48833" y1="7677" x2="48833" y2="7677"/>
                        <a14:foregroundMark x1="5833" y1="59252" x2="5833" y2="59252"/>
                        <a14:foregroundMark x1="8667" y1="67913" x2="8667" y2="67913"/>
                        <a14:foregroundMark x1="10833" y1="70276" x2="10833" y2="70276"/>
                        <a14:foregroundMark x1="9333" y1="69094" x2="9333" y2="69094"/>
                        <a14:foregroundMark x1="7167" y1="69291" x2="7167" y2="69291"/>
                        <a14:backgroundMark x1="38167" y1="55118" x2="38167" y2="55118"/>
                        <a14:backgroundMark x1="34833" y1="57087" x2="34833" y2="57087"/>
                        <a14:backgroundMark x1="31833" y1="41732" x2="31833" y2="41732"/>
                        <a14:backgroundMark x1="31333" y1="43504" x2="31333" y2="43504"/>
                        <a14:backgroundMark x1="47167" y1="47835" x2="47167" y2="47835"/>
                        <a14:backgroundMark x1="47167" y1="45276" x2="47167" y2="45276"/>
                        <a14:backgroundMark x1="61333" y1="47441" x2="61333" y2="47441"/>
                        <a14:backgroundMark x1="62833" y1="47047" x2="62833" y2="47047"/>
                        <a14:backgroundMark x1="60833" y1="65945" x2="60833" y2="65945"/>
                        <a14:backgroundMark x1="61833" y1="67323" x2="61833" y2="67323"/>
                        <a14:backgroundMark x1="66167" y1="17126" x2="66167" y2="17126"/>
                        <a14:backgroundMark x1="29667" y1="29134" x2="29667" y2="29134"/>
                        <a14:backgroundMark x1="31167" y1="32874" x2="31167" y2="32874"/>
                        <a14:backgroundMark x1="19500" y1="42126" x2="19500" y2="42126"/>
                        <a14:backgroundMark x1="9333" y1="66339" x2="9333" y2="66339"/>
                        <a14:backgroundMark x1="10584" y1="69094" x2="11167" y2="68701"/>
                        <a14:backgroundMark x1="10292" y1="69291" x2="10584" y2="69094"/>
                        <a14:backgroundMark x1="10000" y1="69488" x2="10292" y2="69291"/>
                        <a14:backgroundMark x1="16833" y1="65945" x2="16833" y2="65945"/>
                        <a14:backgroundMark x1="16500" y1="65354" x2="16500" y2="65354"/>
                        <a14:backgroundMark x1="93667" y1="58465" x2="93667" y2="58465"/>
                      </a14:backgroundRemoval>
                    </a14:imgEffect>
                  </a14:imgLayer>
                </a14:imgProps>
              </a:ext>
              <a:ext uri="{28A0092B-C50C-407E-A947-70E740481C1C}">
                <a14:useLocalDpi xmlns:a14="http://schemas.microsoft.com/office/drawing/2010/main" val="0"/>
              </a:ext>
            </a:extLst>
          </a:blip>
          <a:srcRect/>
          <a:stretch>
            <a:fillRect/>
          </a:stretch>
        </p:blipFill>
        <p:spPr bwMode="auto">
          <a:xfrm>
            <a:off x="8252227" y="4202362"/>
            <a:ext cx="738772" cy="62549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Beautiful tree realistic on transparent background PNG - Similar PNG">
            <a:extLst>
              <a:ext uri="{FF2B5EF4-FFF2-40B4-BE49-F238E27FC236}">
                <a16:creationId xmlns:a16="http://schemas.microsoft.com/office/drawing/2014/main" id="{5D2A0A6C-A3E7-2583-73B0-716E2C7BE66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480" b="89961" l="5833" r="93167">
                        <a14:foregroundMark x1="93333" y1="50787" x2="93333" y2="50787"/>
                        <a14:foregroundMark x1="48833" y1="7677" x2="48833" y2="7677"/>
                        <a14:foregroundMark x1="5833" y1="59252" x2="5833" y2="59252"/>
                        <a14:foregroundMark x1="8667" y1="67913" x2="8667" y2="67913"/>
                        <a14:foregroundMark x1="10833" y1="70276" x2="10833" y2="70276"/>
                        <a14:foregroundMark x1="9333" y1="69094" x2="9333" y2="69094"/>
                        <a14:foregroundMark x1="7167" y1="69291" x2="7167" y2="69291"/>
                        <a14:backgroundMark x1="38167" y1="55118" x2="38167" y2="55118"/>
                        <a14:backgroundMark x1="34833" y1="57087" x2="34833" y2="57087"/>
                        <a14:backgroundMark x1="31833" y1="41732" x2="31833" y2="41732"/>
                        <a14:backgroundMark x1="31333" y1="43504" x2="31333" y2="43504"/>
                        <a14:backgroundMark x1="47167" y1="47835" x2="47167" y2="47835"/>
                        <a14:backgroundMark x1="47167" y1="45276" x2="47167" y2="45276"/>
                        <a14:backgroundMark x1="61333" y1="47441" x2="61333" y2="47441"/>
                        <a14:backgroundMark x1="62833" y1="47047" x2="62833" y2="47047"/>
                        <a14:backgroundMark x1="60833" y1="65945" x2="60833" y2="65945"/>
                        <a14:backgroundMark x1="61833" y1="67323" x2="61833" y2="67323"/>
                        <a14:backgroundMark x1="66167" y1="17126" x2="66167" y2="17126"/>
                        <a14:backgroundMark x1="29667" y1="29134" x2="29667" y2="29134"/>
                        <a14:backgroundMark x1="31167" y1="32874" x2="31167" y2="32874"/>
                        <a14:backgroundMark x1="19500" y1="42126" x2="19500" y2="42126"/>
                        <a14:backgroundMark x1="9333" y1="66339" x2="9333" y2="66339"/>
                        <a14:backgroundMark x1="10584" y1="69094" x2="11167" y2="68701"/>
                        <a14:backgroundMark x1="10292" y1="69291" x2="10584" y2="69094"/>
                        <a14:backgroundMark x1="10000" y1="69488" x2="10292" y2="69291"/>
                        <a14:backgroundMark x1="16833" y1="65945" x2="16833" y2="65945"/>
                        <a14:backgroundMark x1="16500" y1="65354" x2="16500" y2="65354"/>
                        <a14:backgroundMark x1="93667" y1="58465" x2="93667" y2="58465"/>
                      </a14:backgroundRemoval>
                    </a14:imgEffect>
                  </a14:imgLayer>
                </a14:imgProps>
              </a:ext>
              <a:ext uri="{28A0092B-C50C-407E-A947-70E740481C1C}">
                <a14:useLocalDpi xmlns:a14="http://schemas.microsoft.com/office/drawing/2010/main" val="0"/>
              </a:ext>
            </a:extLst>
          </a:blip>
          <a:srcRect/>
          <a:stretch>
            <a:fillRect/>
          </a:stretch>
        </p:blipFill>
        <p:spPr bwMode="auto">
          <a:xfrm>
            <a:off x="7844876" y="4069889"/>
            <a:ext cx="738772" cy="6254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River transparent background PNG cliparts free download | HiClipart">
            <a:extLst>
              <a:ext uri="{FF2B5EF4-FFF2-40B4-BE49-F238E27FC236}">
                <a16:creationId xmlns:a16="http://schemas.microsoft.com/office/drawing/2014/main" id="{9111AB44-01E7-591B-F855-BF205D45EB2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9063" l="1375" r="98250">
                        <a14:foregroundMark x1="32375" y1="42188" x2="32375" y2="42188"/>
                        <a14:foregroundMark x1="29750" y1="42500" x2="29750" y2="42500"/>
                        <a14:foregroundMark x1="23875" y1="41406" x2="23875" y2="41406"/>
                        <a14:foregroundMark x1="26000" y1="41875" x2="26000" y2="41875"/>
                        <a14:foregroundMark x1="5125" y1="60625" x2="5125" y2="60625"/>
                        <a14:foregroundMark x1="1375" y1="59062" x2="1375" y2="59062"/>
                        <a14:foregroundMark x1="3000" y1="93281" x2="3000" y2="93281"/>
                        <a14:foregroundMark x1="24500" y1="97969" x2="24500" y2="97969"/>
                        <a14:foregroundMark x1="47250" y1="95313" x2="47250" y2="95313"/>
                        <a14:foregroundMark x1="36125" y1="95625" x2="36125" y2="95625"/>
                        <a14:foregroundMark x1="74250" y1="92969" x2="74250" y2="92969"/>
                        <a14:foregroundMark x1="63875" y1="92969" x2="64500" y2="92656"/>
                        <a14:foregroundMark x1="94250" y1="88281" x2="94250" y2="88281"/>
                        <a14:foregroundMark x1="95625" y1="75625" x2="95625" y2="75625"/>
                        <a14:backgroundMark x1="98625" y1="99063" x2="98625" y2="99063"/>
                        <a14:backgroundMark x1="97750" y1="99531" x2="97750" y2="99531"/>
                        <a14:backgroundMark x1="98625" y1="98438" x2="93375" y2="99844"/>
                      </a14:backgroundRemoval>
                    </a14:imgEffect>
                  </a14:imgLayer>
                </a14:imgProps>
              </a:ext>
              <a:ext uri="{28A0092B-C50C-407E-A947-70E740481C1C}">
                <a14:useLocalDpi xmlns:a14="http://schemas.microsoft.com/office/drawing/2010/main" val="0"/>
              </a:ext>
            </a:extLst>
          </a:blip>
          <a:srcRect/>
          <a:stretch>
            <a:fillRect/>
          </a:stretch>
        </p:blipFill>
        <p:spPr bwMode="auto">
          <a:xfrm>
            <a:off x="1552064" y="2699857"/>
            <a:ext cx="5208538" cy="4166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ree download Mountain Transparent Background Mountain Png - Clip Art  Library - Mountains Transparent Background | Mountains aesthetic, Transparent  background, Png">
            <a:extLst>
              <a:ext uri="{FF2B5EF4-FFF2-40B4-BE49-F238E27FC236}">
                <a16:creationId xmlns:a16="http://schemas.microsoft.com/office/drawing/2014/main" id="{C7FB351C-9E68-8F92-69D1-34A9E2BB8F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669"/>
          <a:stretch/>
        </p:blipFill>
        <p:spPr bwMode="auto">
          <a:xfrm>
            <a:off x="6173184" y="3131817"/>
            <a:ext cx="6018816" cy="3724776"/>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023">
            <a:extLst>
              <a:ext uri="{FF2B5EF4-FFF2-40B4-BE49-F238E27FC236}">
                <a16:creationId xmlns:a16="http://schemas.microsoft.com/office/drawing/2014/main" id="{241FDA52-AA90-7BFB-F2AA-2EB18B34B15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232" b="89978" l="6625" r="95250">
                        <a14:foregroundMark x1="20750" y1="30290" x2="20750" y2="30290"/>
                        <a14:foregroundMark x1="29750" y1="36303" x2="29750" y2="36303"/>
                        <a14:foregroundMark x1="44125" y1="4232" x2="44125" y2="4232"/>
                        <a14:foregroundMark x1="48125" y1="9131" x2="48125" y2="9131"/>
                        <a14:foregroundMark x1="60125" y1="27617" x2="60125" y2="27617"/>
                        <a14:foregroundMark x1="62250" y1="30512" x2="62250" y2="30512"/>
                        <a14:foregroundMark x1="63875" y1="33185" x2="63875" y2="33185"/>
                        <a14:foregroundMark x1="53750" y1="17372" x2="59875" y2="27171"/>
                        <a14:foregroundMark x1="55500" y1="18263" x2="55500" y2="18263"/>
                        <a14:foregroundMark x1="65125" y1="35412" x2="65125" y2="35412"/>
                        <a14:foregroundMark x1="70875" y1="39198" x2="70875" y2="39198"/>
                        <a14:foregroundMark x1="84500" y1="39866" x2="84500" y2="39866"/>
                        <a14:foregroundMark x1="86375" y1="37416" x2="86375" y2="37416"/>
                        <a14:foregroundMark x1="87625" y1="40312" x2="87625" y2="40312"/>
                        <a14:foregroundMark x1="91625" y1="57238" x2="91625" y2="57238"/>
                        <a14:foregroundMark x1="88750" y1="42316" x2="88750" y2="42316"/>
                        <a14:foregroundMark x1="74625" y1="39866" x2="74625" y2="39866"/>
                        <a14:foregroundMark x1="72500" y1="35857" x2="72500" y2="35857"/>
                        <a14:foregroundMark x1="95250" y1="77951" x2="95250" y2="77951"/>
                        <a14:foregroundMark x1="21375" y1="27617" x2="21375" y2="27617"/>
                        <a14:foregroundMark x1="22375" y1="27617" x2="22375" y2="27617"/>
                        <a14:foregroundMark x1="51250" y1="14922" x2="51250" y2="14922"/>
                        <a14:foregroundMark x1="79000" y1="38753" x2="79000" y2="38753"/>
                        <a14:foregroundMark x1="6625" y1="80846" x2="6625" y2="80846"/>
                        <a14:foregroundMark x1="37375" y1="68151" x2="37375" y2="68151"/>
                        <a14:foregroundMark x1="33000" y1="87973" x2="33000" y2="87973"/>
                        <a14:backgroundMark x1="13375" y1="34298" x2="13375" y2="34298"/>
                      </a14:backgroundRemoval>
                    </a14:imgEffect>
                  </a14:imgLayer>
                </a14:imgProps>
              </a:ext>
            </a:extLst>
          </a:blip>
          <a:stretch>
            <a:fillRect/>
          </a:stretch>
        </p:blipFill>
        <p:spPr>
          <a:xfrm>
            <a:off x="6410721" y="3719345"/>
            <a:ext cx="1637425" cy="919005"/>
          </a:xfrm>
          <a:prstGeom prst="rect">
            <a:avLst/>
          </a:prstGeom>
        </p:spPr>
      </p:pic>
      <p:pic>
        <p:nvPicPr>
          <p:cNvPr id="1025" name="Picture 6" descr="PNG Real estate house collage | Free PNG - rawpixel">
            <a:extLst>
              <a:ext uri="{FF2B5EF4-FFF2-40B4-BE49-F238E27FC236}">
                <a16:creationId xmlns:a16="http://schemas.microsoft.com/office/drawing/2014/main" id="{BFDC4222-38C7-A69F-D9F3-21485337B66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955" b="93182" l="5245" r="95455">
                        <a14:foregroundMark x1="77972" y1="72727" x2="77972" y2="72727"/>
                        <a14:foregroundMark x1="74476" y1="80114" x2="74476" y2="80114"/>
                        <a14:foregroundMark x1="49301" y1="85227" x2="49301" y2="85227"/>
                        <a14:foregroundMark x1="91259" y1="84091" x2="91259" y2="84091"/>
                        <a14:foregroundMark x1="92657" y1="54545" x2="92657" y2="54545"/>
                        <a14:foregroundMark x1="86364" y1="48295" x2="86364" y2="48295"/>
                        <a14:foregroundMark x1="93357" y1="60795" x2="93357" y2="60795"/>
                        <a14:foregroundMark x1="95105" y1="60795" x2="95105" y2="60795"/>
                        <a14:foregroundMark x1="95455" y1="59091" x2="95455" y2="59091"/>
                        <a14:foregroundMark x1="94755" y1="58523" x2="86014" y2="49432"/>
                        <a14:foregroundMark x1="89860" y1="29545" x2="89860" y2="29545"/>
                        <a14:foregroundMark x1="28671" y1="14773" x2="28671" y2="14773"/>
                        <a14:foregroundMark x1="23776" y1="7955" x2="32867" y2="21591"/>
                        <a14:foregroundMark x1="32867" y1="21591" x2="32867" y2="21591"/>
                        <a14:foregroundMark x1="23427" y1="8523" x2="13986" y2="18182"/>
                        <a14:foregroundMark x1="13986" y1="18182" x2="9790" y2="27841"/>
                        <a14:foregroundMark x1="8741" y1="24432" x2="8741" y2="24432"/>
                        <a14:foregroundMark x1="5594" y1="59659" x2="5594" y2="59659"/>
                        <a14:foregroundMark x1="6294" y1="68750" x2="6294" y2="68750"/>
                        <a14:foregroundMark x1="7692" y1="76705" x2="7692" y2="76705"/>
                        <a14:foregroundMark x1="7343" y1="73864" x2="7343" y2="73864"/>
                        <a14:foregroundMark x1="7692" y1="82955" x2="7692" y2="82955"/>
                        <a14:foregroundMark x1="17133" y1="89205" x2="17133" y2="89205"/>
                        <a14:foregroundMark x1="21678" y1="89205" x2="21678" y2="89205"/>
                        <a14:foregroundMark x1="54895" y1="89773" x2="54895" y2="89773"/>
                        <a14:foregroundMark x1="50699" y1="93182" x2="72028" y2="93750"/>
                        <a14:foregroundMark x1="72028" y1="93750" x2="84965" y2="93182"/>
                        <a14:foregroundMark x1="84965" y1="93182" x2="92308" y2="93182"/>
                      </a14:backgroundRemoval>
                    </a14:imgEffect>
                  </a14:imgLayer>
                </a14:imgProps>
              </a:ext>
              <a:ext uri="{28A0092B-C50C-407E-A947-70E740481C1C}">
                <a14:useLocalDpi xmlns:a14="http://schemas.microsoft.com/office/drawing/2010/main" val="0"/>
              </a:ext>
            </a:extLst>
          </a:blip>
          <a:srcRect/>
          <a:stretch>
            <a:fillRect/>
          </a:stretch>
        </p:blipFill>
        <p:spPr bwMode="auto">
          <a:xfrm>
            <a:off x="3741106" y="4024031"/>
            <a:ext cx="907377" cy="55838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descr="Beautiful tree realistic on transparent background PNG - Similar PNG">
            <a:extLst>
              <a:ext uri="{FF2B5EF4-FFF2-40B4-BE49-F238E27FC236}">
                <a16:creationId xmlns:a16="http://schemas.microsoft.com/office/drawing/2014/main" id="{87CAF052-A145-9AC2-DCA6-37D28AB519D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480" b="89961" l="5833" r="93167">
                        <a14:foregroundMark x1="93333" y1="50787" x2="93333" y2="50787"/>
                        <a14:foregroundMark x1="48833" y1="7677" x2="48833" y2="7677"/>
                        <a14:foregroundMark x1="5833" y1="59252" x2="5833" y2="59252"/>
                        <a14:foregroundMark x1="8667" y1="67913" x2="8667" y2="67913"/>
                        <a14:foregroundMark x1="10833" y1="70276" x2="10833" y2="70276"/>
                        <a14:foregroundMark x1="9333" y1="69094" x2="9333" y2="69094"/>
                        <a14:foregroundMark x1="7167" y1="69291" x2="7167" y2="69291"/>
                        <a14:backgroundMark x1="38167" y1="55118" x2="38167" y2="55118"/>
                        <a14:backgroundMark x1="34833" y1="57087" x2="34833" y2="57087"/>
                        <a14:backgroundMark x1="31833" y1="41732" x2="31833" y2="41732"/>
                        <a14:backgroundMark x1="31333" y1="43504" x2="31333" y2="43504"/>
                        <a14:backgroundMark x1="47167" y1="47835" x2="47167" y2="47835"/>
                        <a14:backgroundMark x1="47167" y1="45276" x2="47167" y2="45276"/>
                        <a14:backgroundMark x1="61333" y1="47441" x2="61333" y2="47441"/>
                        <a14:backgroundMark x1="62833" y1="47047" x2="62833" y2="47047"/>
                        <a14:backgroundMark x1="60833" y1="65945" x2="60833" y2="65945"/>
                        <a14:backgroundMark x1="61833" y1="67323" x2="61833" y2="67323"/>
                        <a14:backgroundMark x1="66167" y1="17126" x2="66167" y2="17126"/>
                        <a14:backgroundMark x1="29667" y1="29134" x2="29667" y2="29134"/>
                        <a14:backgroundMark x1="31167" y1="32874" x2="31167" y2="32874"/>
                        <a14:backgroundMark x1="19500" y1="42126" x2="19500" y2="42126"/>
                        <a14:backgroundMark x1="9333" y1="66339" x2="9333" y2="66339"/>
                        <a14:backgroundMark x1="10584" y1="69094" x2="11167" y2="68701"/>
                        <a14:backgroundMark x1="10292" y1="69291" x2="10584" y2="69094"/>
                        <a14:backgroundMark x1="10000" y1="69488" x2="10292" y2="69291"/>
                        <a14:backgroundMark x1="16833" y1="65945" x2="16833" y2="65945"/>
                        <a14:backgroundMark x1="16500" y1="65354" x2="16500" y2="65354"/>
                        <a14:backgroundMark x1="93667" y1="58465" x2="93667" y2="58465"/>
                      </a14:backgroundRemoval>
                    </a14:imgEffect>
                  </a14:imgLayer>
                </a14:imgProps>
              </a:ext>
              <a:ext uri="{28A0092B-C50C-407E-A947-70E740481C1C}">
                <a14:useLocalDpi xmlns:a14="http://schemas.microsoft.com/office/drawing/2010/main" val="0"/>
              </a:ext>
            </a:extLst>
          </a:blip>
          <a:srcRect/>
          <a:stretch>
            <a:fillRect/>
          </a:stretch>
        </p:blipFill>
        <p:spPr bwMode="auto">
          <a:xfrm>
            <a:off x="7713245" y="4158809"/>
            <a:ext cx="738772" cy="62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73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5EF8-C23B-0395-37CD-8416680B052D}"/>
              </a:ext>
            </a:extLst>
          </p:cNvPr>
          <p:cNvSpPr>
            <a:spLocks noGrp="1"/>
          </p:cNvSpPr>
          <p:nvPr>
            <p:ph type="title"/>
          </p:nvPr>
        </p:nvSpPr>
        <p:spPr>
          <a:xfrm>
            <a:off x="1689772" y="216784"/>
            <a:ext cx="10325816" cy="1325563"/>
          </a:xfrm>
        </p:spPr>
        <p:txBody>
          <a:bodyPr/>
          <a:lstStyle/>
          <a:p>
            <a:pPr algn="ctr"/>
            <a:r>
              <a:rPr lang="en-US" dirty="0"/>
              <a:t>One cloudy day in May…</a:t>
            </a:r>
          </a:p>
        </p:txBody>
      </p:sp>
      <p:pic>
        <p:nvPicPr>
          <p:cNvPr id="5" name="Picture 4">
            <a:extLst>
              <a:ext uri="{FF2B5EF4-FFF2-40B4-BE49-F238E27FC236}">
                <a16:creationId xmlns:a16="http://schemas.microsoft.com/office/drawing/2014/main" id="{E73306E4-ACA4-FF65-38B3-06EBF8A0B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521" y="1913422"/>
            <a:ext cx="5255159" cy="3941370"/>
          </a:xfrm>
          <a:prstGeom prst="rect">
            <a:avLst/>
          </a:prstGeom>
          <a:ln>
            <a:solidFill>
              <a:schemeClr val="tx1"/>
            </a:solidFill>
          </a:ln>
        </p:spPr>
      </p:pic>
      <p:grpSp>
        <p:nvGrpSpPr>
          <p:cNvPr id="10" name="Group 9">
            <a:extLst>
              <a:ext uri="{FF2B5EF4-FFF2-40B4-BE49-F238E27FC236}">
                <a16:creationId xmlns:a16="http://schemas.microsoft.com/office/drawing/2014/main" id="{E5504C08-F7C8-E5D7-BAD8-CB22EAB4AA39}"/>
              </a:ext>
            </a:extLst>
          </p:cNvPr>
          <p:cNvGrpSpPr>
            <a:grpSpLocks noChangeAspect="1"/>
          </p:cNvGrpSpPr>
          <p:nvPr/>
        </p:nvGrpSpPr>
        <p:grpSpPr>
          <a:xfrm>
            <a:off x="6880304" y="1913422"/>
            <a:ext cx="5255161" cy="3941370"/>
            <a:chOff x="7073621" y="2062249"/>
            <a:chExt cx="5040002" cy="3780001"/>
          </a:xfrm>
        </p:grpSpPr>
        <p:pic>
          <p:nvPicPr>
            <p:cNvPr id="6" name="Picture 5">
              <a:extLst>
                <a:ext uri="{FF2B5EF4-FFF2-40B4-BE49-F238E27FC236}">
                  <a16:creationId xmlns:a16="http://schemas.microsoft.com/office/drawing/2014/main" id="{4830D957-AAC9-EA8A-6285-1E589A9BB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621" y="2062249"/>
              <a:ext cx="5040002" cy="3780001"/>
            </a:xfrm>
            <a:prstGeom prst="rect">
              <a:avLst/>
            </a:prstGeom>
            <a:ln>
              <a:solidFill>
                <a:schemeClr val="tx1"/>
              </a:solidFill>
            </a:ln>
          </p:spPr>
        </p:pic>
        <p:sp>
          <p:nvSpPr>
            <p:cNvPr id="7" name="TextBox 6">
              <a:extLst>
                <a:ext uri="{FF2B5EF4-FFF2-40B4-BE49-F238E27FC236}">
                  <a16:creationId xmlns:a16="http://schemas.microsoft.com/office/drawing/2014/main" id="{0EC4E343-3C00-10C6-15AB-5BDF19B5EBE2}"/>
                </a:ext>
              </a:extLst>
            </p:cNvPr>
            <p:cNvSpPr txBox="1"/>
            <p:nvPr/>
          </p:nvSpPr>
          <p:spPr>
            <a:xfrm>
              <a:off x="7963597" y="4849883"/>
              <a:ext cx="641522" cy="400110"/>
            </a:xfrm>
            <a:prstGeom prst="rect">
              <a:avLst/>
            </a:prstGeom>
            <a:noFill/>
          </p:spPr>
          <p:txBody>
            <a:bodyPr wrap="none" rtlCol="0">
              <a:spAutoFit/>
            </a:bodyPr>
            <a:lstStyle/>
            <a:p>
              <a:r>
                <a:rPr lang="en-US" sz="2000" b="1" dirty="0"/>
                <a:t>78°F</a:t>
              </a:r>
            </a:p>
          </p:txBody>
        </p:sp>
        <p:sp>
          <p:nvSpPr>
            <p:cNvPr id="8" name="TextBox 7">
              <a:extLst>
                <a:ext uri="{FF2B5EF4-FFF2-40B4-BE49-F238E27FC236}">
                  <a16:creationId xmlns:a16="http://schemas.microsoft.com/office/drawing/2014/main" id="{C4FD5833-B833-215F-E7CB-ECF040BE3EC7}"/>
                </a:ext>
              </a:extLst>
            </p:cNvPr>
            <p:cNvSpPr txBox="1"/>
            <p:nvPr/>
          </p:nvSpPr>
          <p:spPr>
            <a:xfrm>
              <a:off x="9977499" y="4244573"/>
              <a:ext cx="641522" cy="400110"/>
            </a:xfrm>
            <a:prstGeom prst="rect">
              <a:avLst/>
            </a:prstGeom>
            <a:noFill/>
          </p:spPr>
          <p:txBody>
            <a:bodyPr wrap="none" rtlCol="0">
              <a:spAutoFit/>
            </a:bodyPr>
            <a:lstStyle/>
            <a:p>
              <a:r>
                <a:rPr lang="en-US" sz="2000" b="1" dirty="0"/>
                <a:t>80°F</a:t>
              </a:r>
            </a:p>
          </p:txBody>
        </p:sp>
        <p:sp>
          <p:nvSpPr>
            <p:cNvPr id="9" name="TextBox 8">
              <a:extLst>
                <a:ext uri="{FF2B5EF4-FFF2-40B4-BE49-F238E27FC236}">
                  <a16:creationId xmlns:a16="http://schemas.microsoft.com/office/drawing/2014/main" id="{1B9C12EE-8A5B-10DC-016A-23C465412F88}"/>
                </a:ext>
              </a:extLst>
            </p:cNvPr>
            <p:cNvSpPr txBox="1"/>
            <p:nvPr/>
          </p:nvSpPr>
          <p:spPr>
            <a:xfrm>
              <a:off x="10965903" y="3692209"/>
              <a:ext cx="641522" cy="400110"/>
            </a:xfrm>
            <a:prstGeom prst="rect">
              <a:avLst/>
            </a:prstGeom>
            <a:solidFill>
              <a:schemeClr val="tx1"/>
            </a:solidFill>
          </p:spPr>
          <p:txBody>
            <a:bodyPr wrap="none" rtlCol="0">
              <a:spAutoFit/>
            </a:bodyPr>
            <a:lstStyle/>
            <a:p>
              <a:r>
                <a:rPr lang="en-US" sz="2000" b="1" dirty="0">
                  <a:solidFill>
                    <a:schemeClr val="bg1"/>
                  </a:solidFill>
                </a:rPr>
                <a:t>86°F</a:t>
              </a:r>
            </a:p>
          </p:txBody>
        </p:sp>
      </p:grpSp>
      <p:sp>
        <p:nvSpPr>
          <p:cNvPr id="11" name="TextBox 10">
            <a:extLst>
              <a:ext uri="{FF2B5EF4-FFF2-40B4-BE49-F238E27FC236}">
                <a16:creationId xmlns:a16="http://schemas.microsoft.com/office/drawing/2014/main" id="{E4F3254C-67CA-1D8A-FABD-C38C8C0222EA}"/>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Small-scale climate variations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35716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F21D-4F5A-8159-F374-C4032E01DA70}"/>
              </a:ext>
            </a:extLst>
          </p:cNvPr>
          <p:cNvSpPr>
            <a:spLocks noGrp="1"/>
          </p:cNvSpPr>
          <p:nvPr>
            <p:ph type="title"/>
          </p:nvPr>
        </p:nvSpPr>
        <p:spPr>
          <a:xfrm>
            <a:off x="1673525" y="-214207"/>
            <a:ext cx="10325816" cy="1325563"/>
          </a:xfrm>
        </p:spPr>
        <p:txBody>
          <a:bodyPr/>
          <a:lstStyle/>
          <a:p>
            <a:pPr algn="ctr"/>
            <a:r>
              <a:rPr lang="en-US" dirty="0"/>
              <a:t>Creating Microclimates</a:t>
            </a:r>
          </a:p>
        </p:txBody>
      </p:sp>
      <p:sp>
        <p:nvSpPr>
          <p:cNvPr id="3" name="Content Placeholder 2">
            <a:extLst>
              <a:ext uri="{FF2B5EF4-FFF2-40B4-BE49-F238E27FC236}">
                <a16:creationId xmlns:a16="http://schemas.microsoft.com/office/drawing/2014/main" id="{9B6A1341-FD69-25F3-D541-7786D8778714}"/>
              </a:ext>
            </a:extLst>
          </p:cNvPr>
          <p:cNvSpPr>
            <a:spLocks noGrp="1"/>
          </p:cNvSpPr>
          <p:nvPr>
            <p:ph idx="1"/>
          </p:nvPr>
        </p:nvSpPr>
        <p:spPr>
          <a:xfrm>
            <a:off x="1673525" y="884017"/>
            <a:ext cx="10325816" cy="4583801"/>
          </a:xfrm>
        </p:spPr>
        <p:txBody>
          <a:bodyPr/>
          <a:lstStyle/>
          <a:p>
            <a:pPr marL="0" indent="0">
              <a:buNone/>
            </a:pPr>
            <a:r>
              <a:rPr lang="en-US" dirty="0"/>
              <a:t>Albedo</a:t>
            </a:r>
          </a:p>
          <a:p>
            <a:pPr lvl="1"/>
            <a:r>
              <a:rPr lang="en-US" dirty="0"/>
              <a:t>Reflective property of a surface</a:t>
            </a:r>
          </a:p>
          <a:p>
            <a:pPr lvl="1"/>
            <a:r>
              <a:rPr lang="en-US" dirty="0"/>
              <a:t>Light colors, metal, and glass reflect insolation and are typically cooler</a:t>
            </a:r>
          </a:p>
          <a:p>
            <a:pPr lvl="1"/>
            <a:r>
              <a:rPr lang="en-US" dirty="0"/>
              <a:t>Dark colors and materials absorb heat and are warmer</a:t>
            </a:r>
          </a:p>
        </p:txBody>
      </p:sp>
      <p:sp>
        <p:nvSpPr>
          <p:cNvPr id="4" name="TextBox 3">
            <a:extLst>
              <a:ext uri="{FF2B5EF4-FFF2-40B4-BE49-F238E27FC236}">
                <a16:creationId xmlns:a16="http://schemas.microsoft.com/office/drawing/2014/main" id="{E8B982C8-A258-A255-3770-324A6C42FB3D}"/>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5" name="Picture 4">
            <a:extLst>
              <a:ext uri="{FF2B5EF4-FFF2-40B4-BE49-F238E27FC236}">
                <a16:creationId xmlns:a16="http://schemas.microsoft.com/office/drawing/2014/main" id="{9A5C0A3F-516A-ECD7-C743-CED978B502AA}"/>
              </a:ext>
            </a:extLst>
          </p:cNvPr>
          <p:cNvPicPr>
            <a:picLocks noChangeAspect="1"/>
          </p:cNvPicPr>
          <p:nvPr/>
        </p:nvPicPr>
        <p:blipFill>
          <a:blip r:embed="rId3"/>
          <a:stretch>
            <a:fillRect/>
          </a:stretch>
        </p:blipFill>
        <p:spPr>
          <a:xfrm>
            <a:off x="2045331" y="2660690"/>
            <a:ext cx="3240846" cy="3905352"/>
          </a:xfrm>
          <a:prstGeom prst="rect">
            <a:avLst/>
          </a:prstGeom>
        </p:spPr>
      </p:pic>
      <p:pic>
        <p:nvPicPr>
          <p:cNvPr id="6" name="Picture 5">
            <a:extLst>
              <a:ext uri="{FF2B5EF4-FFF2-40B4-BE49-F238E27FC236}">
                <a16:creationId xmlns:a16="http://schemas.microsoft.com/office/drawing/2014/main" id="{C22DE618-5E65-5E30-F382-4672993F0717}"/>
              </a:ext>
            </a:extLst>
          </p:cNvPr>
          <p:cNvPicPr>
            <a:picLocks noChangeAspect="1"/>
          </p:cNvPicPr>
          <p:nvPr/>
        </p:nvPicPr>
        <p:blipFill>
          <a:blip r:embed="rId4"/>
          <a:stretch>
            <a:fillRect/>
          </a:stretch>
        </p:blipFill>
        <p:spPr>
          <a:xfrm>
            <a:off x="5767272" y="2660690"/>
            <a:ext cx="6015704" cy="3905352"/>
          </a:xfrm>
          <a:prstGeom prst="rect">
            <a:avLst/>
          </a:prstGeom>
        </p:spPr>
      </p:pic>
      <p:sp>
        <p:nvSpPr>
          <p:cNvPr id="7" name="TextBox 6">
            <a:extLst>
              <a:ext uri="{FF2B5EF4-FFF2-40B4-BE49-F238E27FC236}">
                <a16:creationId xmlns:a16="http://schemas.microsoft.com/office/drawing/2014/main" id="{2999CD17-361F-875D-E05A-8CE3AF406773}"/>
              </a:ext>
            </a:extLst>
          </p:cNvPr>
          <p:cNvSpPr txBox="1"/>
          <p:nvPr/>
        </p:nvSpPr>
        <p:spPr>
          <a:xfrm>
            <a:off x="5286177" y="4090146"/>
            <a:ext cx="481094" cy="523220"/>
          </a:xfrm>
          <a:prstGeom prst="rect">
            <a:avLst/>
          </a:prstGeom>
          <a:noFill/>
        </p:spPr>
        <p:txBody>
          <a:bodyPr wrap="none" rtlCol="0">
            <a:spAutoFit/>
          </a:bodyPr>
          <a:lstStyle/>
          <a:p>
            <a:r>
              <a:rPr lang="en-US" sz="2800" dirty="0">
                <a:solidFill>
                  <a:schemeClr val="bg1"/>
                </a:solidFill>
              </a:rPr>
              <a:t>vs</a:t>
            </a:r>
          </a:p>
        </p:txBody>
      </p:sp>
      <p:cxnSp>
        <p:nvCxnSpPr>
          <p:cNvPr id="12" name="Straight Arrow Connector 11">
            <a:extLst>
              <a:ext uri="{FF2B5EF4-FFF2-40B4-BE49-F238E27FC236}">
                <a16:creationId xmlns:a16="http://schemas.microsoft.com/office/drawing/2014/main" id="{48B66C06-F828-D0AC-7E2E-FC5587F261FC}"/>
              </a:ext>
            </a:extLst>
          </p:cNvPr>
          <p:cNvCxnSpPr/>
          <p:nvPr/>
        </p:nvCxnSpPr>
        <p:spPr>
          <a:xfrm flipH="1">
            <a:off x="4442908" y="2979868"/>
            <a:ext cx="843269" cy="2270125"/>
          </a:xfrm>
          <a:prstGeom prst="straightConnector1">
            <a:avLst/>
          </a:prstGeom>
          <a:ln w="57150">
            <a:solidFill>
              <a:srgbClr val="FFC000"/>
            </a:solidFill>
            <a:headEnd type="none" w="med" len="med"/>
            <a:tailEnd type="arrow" w="med" len="med"/>
          </a:ln>
          <a:effectLst>
            <a:glow rad="1016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812968-A5BA-D0A3-0CB6-89D855680DDA}"/>
              </a:ext>
            </a:extLst>
          </p:cNvPr>
          <p:cNvCxnSpPr>
            <a:cxnSpLocks/>
          </p:cNvCxnSpPr>
          <p:nvPr/>
        </p:nvCxnSpPr>
        <p:spPr>
          <a:xfrm flipV="1">
            <a:off x="7862997" y="3064779"/>
            <a:ext cx="469443" cy="756921"/>
          </a:xfrm>
          <a:prstGeom prst="straightConnector1">
            <a:avLst/>
          </a:prstGeom>
          <a:ln w="57150">
            <a:solidFill>
              <a:srgbClr val="FFC000"/>
            </a:solidFill>
            <a:headEnd type="none" w="med" len="med"/>
            <a:tailEnd type="arrow" w="med" len="med"/>
          </a:ln>
          <a:effectLst>
            <a:glow rad="1016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279B2C-1061-07F5-E502-F6E7851DED33}"/>
              </a:ext>
            </a:extLst>
          </p:cNvPr>
          <p:cNvCxnSpPr>
            <a:cxnSpLocks/>
          </p:cNvCxnSpPr>
          <p:nvPr/>
        </p:nvCxnSpPr>
        <p:spPr>
          <a:xfrm flipH="1" flipV="1">
            <a:off x="7444292" y="3064779"/>
            <a:ext cx="418705" cy="764943"/>
          </a:xfrm>
          <a:prstGeom prst="straightConnector1">
            <a:avLst/>
          </a:prstGeom>
          <a:ln w="57150">
            <a:solidFill>
              <a:srgbClr val="FFC000"/>
            </a:solidFill>
            <a:headEnd type="none" w="med" len="med"/>
            <a:tailEnd type="arrow" w="med" len="med"/>
          </a:ln>
          <a:effectLst>
            <a:glow rad="1016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3AAEB6-F6B9-116B-14F3-6F4960668BFB}"/>
              </a:ext>
            </a:extLst>
          </p:cNvPr>
          <p:cNvCxnSpPr>
            <a:cxnSpLocks/>
          </p:cNvCxnSpPr>
          <p:nvPr/>
        </p:nvCxnSpPr>
        <p:spPr>
          <a:xfrm flipV="1">
            <a:off x="7862997" y="2907115"/>
            <a:ext cx="11652" cy="922607"/>
          </a:xfrm>
          <a:prstGeom prst="straightConnector1">
            <a:avLst/>
          </a:prstGeom>
          <a:ln w="57150">
            <a:solidFill>
              <a:srgbClr val="FFC000"/>
            </a:solidFill>
            <a:headEnd type="none" w="med" len="med"/>
            <a:tailEnd type="arrow" w="med" len="med"/>
          </a:ln>
          <a:effectLst>
            <a:glow rad="1016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5B0237-A74A-49C9-00C7-BADBB2650172}"/>
              </a:ext>
            </a:extLst>
          </p:cNvPr>
          <p:cNvCxnSpPr>
            <a:cxnSpLocks/>
          </p:cNvCxnSpPr>
          <p:nvPr/>
        </p:nvCxnSpPr>
        <p:spPr>
          <a:xfrm>
            <a:off x="5755620" y="2979867"/>
            <a:ext cx="2095725" cy="849855"/>
          </a:xfrm>
          <a:prstGeom prst="straightConnector1">
            <a:avLst/>
          </a:prstGeom>
          <a:ln w="57150">
            <a:solidFill>
              <a:srgbClr val="FFC000"/>
            </a:solidFill>
            <a:headEnd type="none" w="med" len="med"/>
            <a:tailEnd type="arrow" w="med" len="med"/>
          </a:ln>
          <a:effectLst>
            <a:glow rad="101600">
              <a:srgbClr val="FF0000">
                <a:alpha val="40000"/>
              </a:srgbClr>
            </a:glow>
          </a:effectLst>
        </p:spPr>
        <p:style>
          <a:lnRef idx="1">
            <a:schemeClr val="accent1"/>
          </a:lnRef>
          <a:fillRef idx="0">
            <a:schemeClr val="accent1"/>
          </a:fillRef>
          <a:effectRef idx="0">
            <a:schemeClr val="accent1"/>
          </a:effectRef>
          <a:fontRef idx="minor">
            <a:schemeClr val="tx1"/>
          </a:fontRef>
        </p:style>
      </p:cxnSp>
      <p:pic>
        <p:nvPicPr>
          <p:cNvPr id="8" name="Picture 8" descr="Realistic Sun PNG Transparent Images Free Download | Vector Files | Pngtree">
            <a:extLst>
              <a:ext uri="{FF2B5EF4-FFF2-40B4-BE49-F238E27FC236}">
                <a16:creationId xmlns:a16="http://schemas.microsoft.com/office/drawing/2014/main" id="{15B2228F-8E65-C65B-21F0-6BF30C5025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8" t="-7130" r="-12623" b="-2319"/>
          <a:stretch/>
        </p:blipFill>
        <p:spPr bwMode="auto">
          <a:xfrm>
            <a:off x="5027711" y="2355860"/>
            <a:ext cx="998025" cy="95961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5F2D0013-33F7-4CC3-7C2C-540601047D70}"/>
              </a:ext>
            </a:extLst>
          </p:cNvPr>
          <p:cNvGrpSpPr/>
          <p:nvPr/>
        </p:nvGrpSpPr>
        <p:grpSpPr>
          <a:xfrm>
            <a:off x="7629485" y="3995335"/>
            <a:ext cx="490327" cy="476952"/>
            <a:chOff x="12558367" y="4156940"/>
            <a:chExt cx="490327" cy="476952"/>
          </a:xfrm>
        </p:grpSpPr>
        <p:sp>
          <p:nvSpPr>
            <p:cNvPr id="22" name="Rectangle 21">
              <a:extLst>
                <a:ext uri="{FF2B5EF4-FFF2-40B4-BE49-F238E27FC236}">
                  <a16:creationId xmlns:a16="http://schemas.microsoft.com/office/drawing/2014/main" id="{92CBD60D-78B6-808E-8427-C9826DFBD529}"/>
                </a:ext>
              </a:extLst>
            </p:cNvPr>
            <p:cNvSpPr/>
            <p:nvPr/>
          </p:nvSpPr>
          <p:spPr>
            <a:xfrm>
              <a:off x="12558367" y="4202362"/>
              <a:ext cx="490327" cy="380054"/>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a:extLst>
                <a:ext uri="{FF2B5EF4-FFF2-40B4-BE49-F238E27FC236}">
                  <a16:creationId xmlns:a16="http://schemas.microsoft.com/office/drawing/2014/main" id="{EA5DD7BA-C758-9D79-2CE1-6FE83F7CA13F}"/>
                </a:ext>
              </a:extLst>
            </p:cNvPr>
            <p:cNvSpPr/>
            <p:nvPr/>
          </p:nvSpPr>
          <p:spPr>
            <a:xfrm>
              <a:off x="12558367" y="4156940"/>
              <a:ext cx="490327" cy="476952"/>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31A9448-57C1-D9C7-F007-6BAB85CE5AAA}"/>
              </a:ext>
            </a:extLst>
          </p:cNvPr>
          <p:cNvGrpSpPr/>
          <p:nvPr/>
        </p:nvGrpSpPr>
        <p:grpSpPr>
          <a:xfrm>
            <a:off x="4216616" y="5352973"/>
            <a:ext cx="452584" cy="476952"/>
            <a:chOff x="12589555" y="3451443"/>
            <a:chExt cx="452584" cy="476952"/>
          </a:xfrm>
        </p:grpSpPr>
        <p:sp>
          <p:nvSpPr>
            <p:cNvPr id="25" name="Rectangle 24">
              <a:extLst>
                <a:ext uri="{FF2B5EF4-FFF2-40B4-BE49-F238E27FC236}">
                  <a16:creationId xmlns:a16="http://schemas.microsoft.com/office/drawing/2014/main" id="{E03498C9-027F-4BB8-E145-0817E87563BA}"/>
                </a:ext>
              </a:extLst>
            </p:cNvPr>
            <p:cNvSpPr/>
            <p:nvPr/>
          </p:nvSpPr>
          <p:spPr>
            <a:xfrm>
              <a:off x="12589555" y="3451443"/>
              <a:ext cx="452584" cy="476952"/>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lus Sign 25">
              <a:extLst>
                <a:ext uri="{FF2B5EF4-FFF2-40B4-BE49-F238E27FC236}">
                  <a16:creationId xmlns:a16="http://schemas.microsoft.com/office/drawing/2014/main" id="{BDCFC825-5125-DD2A-5EB2-9D1EC056BA9C}"/>
                </a:ext>
              </a:extLst>
            </p:cNvPr>
            <p:cNvSpPr/>
            <p:nvPr/>
          </p:nvSpPr>
          <p:spPr>
            <a:xfrm>
              <a:off x="12611023" y="3472067"/>
              <a:ext cx="409600" cy="424053"/>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166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1000"/>
                                        <p:tgtEl>
                                          <p:spTgt spid="15"/>
                                        </p:tgtEl>
                                      </p:cBhvr>
                                    </p:animEffect>
                                  </p:childTnLst>
                                </p:cTn>
                              </p:par>
                              <p:par>
                                <p:cTn id="21" presetID="2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1000"/>
                                        <p:tgtEl>
                                          <p:spTgt spid="19"/>
                                        </p:tgtEl>
                                      </p:cBhvr>
                                    </p:animEffect>
                                  </p:childTnLst>
                                </p:cTn>
                              </p:par>
                              <p:par>
                                <p:cTn id="24" presetID="22" presetClass="entr" presetSubtype="4"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1000"/>
                                        <p:tgtEl>
                                          <p:spTgt spid="17"/>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F21D-4F5A-8159-F374-C4032E01DA70}"/>
              </a:ext>
            </a:extLst>
          </p:cNvPr>
          <p:cNvSpPr>
            <a:spLocks noGrp="1"/>
          </p:cNvSpPr>
          <p:nvPr>
            <p:ph type="title"/>
          </p:nvPr>
        </p:nvSpPr>
        <p:spPr>
          <a:xfrm>
            <a:off x="1673525" y="-214207"/>
            <a:ext cx="10325816" cy="1325563"/>
          </a:xfrm>
        </p:spPr>
        <p:txBody>
          <a:bodyPr/>
          <a:lstStyle/>
          <a:p>
            <a:pPr algn="ctr"/>
            <a:r>
              <a:rPr lang="en-US" dirty="0"/>
              <a:t>Creating Microclimates</a:t>
            </a:r>
          </a:p>
        </p:txBody>
      </p:sp>
      <p:sp>
        <p:nvSpPr>
          <p:cNvPr id="3" name="Content Placeholder 2">
            <a:extLst>
              <a:ext uri="{FF2B5EF4-FFF2-40B4-BE49-F238E27FC236}">
                <a16:creationId xmlns:a16="http://schemas.microsoft.com/office/drawing/2014/main" id="{9B6A1341-FD69-25F3-D541-7786D8778714}"/>
              </a:ext>
            </a:extLst>
          </p:cNvPr>
          <p:cNvSpPr>
            <a:spLocks noGrp="1"/>
          </p:cNvSpPr>
          <p:nvPr>
            <p:ph idx="1"/>
          </p:nvPr>
        </p:nvSpPr>
        <p:spPr>
          <a:xfrm>
            <a:off x="1673525" y="1227933"/>
            <a:ext cx="3371811" cy="4583801"/>
          </a:xfrm>
        </p:spPr>
        <p:txBody>
          <a:bodyPr/>
          <a:lstStyle/>
          <a:p>
            <a:pPr marL="0" indent="0">
              <a:buNone/>
            </a:pPr>
            <a:r>
              <a:rPr lang="en-US" dirty="0"/>
              <a:t>Energy Trapping</a:t>
            </a:r>
          </a:p>
          <a:p>
            <a:pPr lvl="1"/>
            <a:r>
              <a:rPr lang="en-US" dirty="0"/>
              <a:t>Despite reflective surfaces, energy can be trapped in urban canyons</a:t>
            </a:r>
          </a:p>
        </p:txBody>
      </p:sp>
      <p:sp>
        <p:nvSpPr>
          <p:cNvPr id="4" name="TextBox 3">
            <a:extLst>
              <a:ext uri="{FF2B5EF4-FFF2-40B4-BE49-F238E27FC236}">
                <a16:creationId xmlns:a16="http://schemas.microsoft.com/office/drawing/2014/main" id="{E8B982C8-A258-A255-3770-324A6C42FB3D}"/>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10" name="Picture 9">
            <a:extLst>
              <a:ext uri="{FF2B5EF4-FFF2-40B4-BE49-F238E27FC236}">
                <a16:creationId xmlns:a16="http://schemas.microsoft.com/office/drawing/2014/main" id="{FDAAE0B8-D1D5-E2E8-CBAB-E680564A0992}"/>
              </a:ext>
            </a:extLst>
          </p:cNvPr>
          <p:cNvPicPr>
            <a:picLocks noChangeAspect="1"/>
          </p:cNvPicPr>
          <p:nvPr/>
        </p:nvPicPr>
        <p:blipFill>
          <a:blip r:embed="rId3"/>
          <a:stretch>
            <a:fillRect/>
          </a:stretch>
        </p:blipFill>
        <p:spPr>
          <a:xfrm>
            <a:off x="5089738" y="1227933"/>
            <a:ext cx="6909603" cy="5108321"/>
          </a:xfrm>
          <a:prstGeom prst="rect">
            <a:avLst/>
          </a:prstGeom>
        </p:spPr>
      </p:pic>
      <p:sp>
        <p:nvSpPr>
          <p:cNvPr id="17" name="Freeform: Shape 16">
            <a:extLst>
              <a:ext uri="{FF2B5EF4-FFF2-40B4-BE49-F238E27FC236}">
                <a16:creationId xmlns:a16="http://schemas.microsoft.com/office/drawing/2014/main" id="{B745D973-A6E5-6FF8-D4A2-B7E18994EBD2}"/>
              </a:ext>
            </a:extLst>
          </p:cNvPr>
          <p:cNvSpPr/>
          <p:nvPr/>
        </p:nvSpPr>
        <p:spPr>
          <a:xfrm>
            <a:off x="9305365" y="2119256"/>
            <a:ext cx="1215622" cy="2915323"/>
          </a:xfrm>
          <a:custGeom>
            <a:avLst/>
            <a:gdLst>
              <a:gd name="connsiteX0" fmla="*/ 0 w 1215622"/>
              <a:gd name="connsiteY0" fmla="*/ 0 h 2915323"/>
              <a:gd name="connsiteX1" fmla="*/ 1215614 w 1215622"/>
              <a:gd name="connsiteY1" fmla="*/ 516368 h 2915323"/>
              <a:gd name="connsiteX2" fmla="*/ 21515 w 1215622"/>
              <a:gd name="connsiteY2" fmla="*/ 1011219 h 2915323"/>
              <a:gd name="connsiteX3" fmla="*/ 935915 w 1215622"/>
              <a:gd name="connsiteY3" fmla="*/ 1409252 h 2915323"/>
              <a:gd name="connsiteX4" fmla="*/ 623943 w 1215622"/>
              <a:gd name="connsiteY4" fmla="*/ 1861073 h 2915323"/>
              <a:gd name="connsiteX5" fmla="*/ 925157 w 1215622"/>
              <a:gd name="connsiteY5" fmla="*/ 2226833 h 2915323"/>
              <a:gd name="connsiteX6" fmla="*/ 839096 w 1215622"/>
              <a:gd name="connsiteY6" fmla="*/ 2549563 h 2915323"/>
              <a:gd name="connsiteX7" fmla="*/ 914400 w 1215622"/>
              <a:gd name="connsiteY7" fmla="*/ 2915323 h 291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622" h="2915323">
                <a:moveTo>
                  <a:pt x="0" y="0"/>
                </a:moveTo>
                <a:cubicBezTo>
                  <a:pt x="606014" y="173916"/>
                  <a:pt x="1212028" y="347832"/>
                  <a:pt x="1215614" y="516368"/>
                </a:cubicBezTo>
                <a:cubicBezTo>
                  <a:pt x="1219200" y="684904"/>
                  <a:pt x="68131" y="862405"/>
                  <a:pt x="21515" y="1011219"/>
                </a:cubicBezTo>
                <a:cubicBezTo>
                  <a:pt x="-25101" y="1160033"/>
                  <a:pt x="835510" y="1267610"/>
                  <a:pt x="935915" y="1409252"/>
                </a:cubicBezTo>
                <a:cubicBezTo>
                  <a:pt x="1036320" y="1550894"/>
                  <a:pt x="625736" y="1724810"/>
                  <a:pt x="623943" y="1861073"/>
                </a:cubicBezTo>
                <a:cubicBezTo>
                  <a:pt x="622150" y="1997337"/>
                  <a:pt x="889298" y="2112085"/>
                  <a:pt x="925157" y="2226833"/>
                </a:cubicBezTo>
                <a:cubicBezTo>
                  <a:pt x="961016" y="2341581"/>
                  <a:pt x="840889" y="2434815"/>
                  <a:pt x="839096" y="2549563"/>
                </a:cubicBezTo>
                <a:cubicBezTo>
                  <a:pt x="837303" y="2664311"/>
                  <a:pt x="875851" y="2789817"/>
                  <a:pt x="914400" y="2915323"/>
                </a:cubicBezTo>
              </a:path>
            </a:pathLst>
          </a:custGeom>
          <a:noFill/>
          <a:ln w="76200">
            <a:solidFill>
              <a:srgbClr val="FFC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A15C430-139C-86C5-2999-7915FECCB6A1}"/>
              </a:ext>
            </a:extLst>
          </p:cNvPr>
          <p:cNvSpPr/>
          <p:nvPr/>
        </p:nvSpPr>
        <p:spPr>
          <a:xfrm>
            <a:off x="6636840" y="1882588"/>
            <a:ext cx="915028" cy="3291840"/>
          </a:xfrm>
          <a:custGeom>
            <a:avLst/>
            <a:gdLst>
              <a:gd name="connsiteX0" fmla="*/ 915028 w 915028"/>
              <a:gd name="connsiteY0" fmla="*/ 0 h 3291840"/>
              <a:gd name="connsiteX1" fmla="*/ 43659 w 915028"/>
              <a:gd name="connsiteY1" fmla="*/ 505610 h 3291840"/>
              <a:gd name="connsiteX2" fmla="*/ 904271 w 915028"/>
              <a:gd name="connsiteY2" fmla="*/ 849854 h 3291840"/>
              <a:gd name="connsiteX3" fmla="*/ 628 w 915028"/>
              <a:gd name="connsiteY3" fmla="*/ 1452283 h 3291840"/>
              <a:gd name="connsiteX4" fmla="*/ 753664 w 915028"/>
              <a:gd name="connsiteY4" fmla="*/ 1925619 h 3291840"/>
              <a:gd name="connsiteX5" fmla="*/ 258812 w 915028"/>
              <a:gd name="connsiteY5" fmla="*/ 2431228 h 3291840"/>
              <a:gd name="connsiteX6" fmla="*/ 764421 w 915028"/>
              <a:gd name="connsiteY6" fmla="*/ 2893807 h 3291840"/>
              <a:gd name="connsiteX7" fmla="*/ 549268 w 915028"/>
              <a:gd name="connsiteY7" fmla="*/ 329184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028" h="3291840">
                <a:moveTo>
                  <a:pt x="915028" y="0"/>
                </a:moveTo>
                <a:cubicBezTo>
                  <a:pt x="480240" y="181984"/>
                  <a:pt x="45452" y="363968"/>
                  <a:pt x="43659" y="505610"/>
                </a:cubicBezTo>
                <a:cubicBezTo>
                  <a:pt x="41866" y="647252"/>
                  <a:pt x="911443" y="692075"/>
                  <a:pt x="904271" y="849854"/>
                </a:cubicBezTo>
                <a:cubicBezTo>
                  <a:pt x="897099" y="1007633"/>
                  <a:pt x="25729" y="1272989"/>
                  <a:pt x="628" y="1452283"/>
                </a:cubicBezTo>
                <a:cubicBezTo>
                  <a:pt x="-24473" y="1631577"/>
                  <a:pt x="710633" y="1762462"/>
                  <a:pt x="753664" y="1925619"/>
                </a:cubicBezTo>
                <a:cubicBezTo>
                  <a:pt x="796695" y="2088777"/>
                  <a:pt x="257019" y="2269863"/>
                  <a:pt x="258812" y="2431228"/>
                </a:cubicBezTo>
                <a:cubicBezTo>
                  <a:pt x="260605" y="2592593"/>
                  <a:pt x="716012" y="2750372"/>
                  <a:pt x="764421" y="2893807"/>
                </a:cubicBezTo>
                <a:cubicBezTo>
                  <a:pt x="812830" y="3037242"/>
                  <a:pt x="681049" y="3164541"/>
                  <a:pt x="549268" y="3291840"/>
                </a:cubicBezTo>
              </a:path>
            </a:pathLst>
          </a:custGeom>
          <a:noFill/>
          <a:ln w="76200">
            <a:solidFill>
              <a:srgbClr val="FFC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5C6527-C392-1404-BF19-9DDC5F1BCF7A}"/>
              </a:ext>
            </a:extLst>
          </p:cNvPr>
          <p:cNvGrpSpPr/>
          <p:nvPr/>
        </p:nvGrpSpPr>
        <p:grpSpPr>
          <a:xfrm>
            <a:off x="7093575" y="5291005"/>
            <a:ext cx="452584" cy="476952"/>
            <a:chOff x="12589555" y="3451443"/>
            <a:chExt cx="452584" cy="476952"/>
          </a:xfrm>
        </p:grpSpPr>
        <p:sp>
          <p:nvSpPr>
            <p:cNvPr id="20" name="Rectangle 19">
              <a:extLst>
                <a:ext uri="{FF2B5EF4-FFF2-40B4-BE49-F238E27FC236}">
                  <a16:creationId xmlns:a16="http://schemas.microsoft.com/office/drawing/2014/main" id="{D2139E4C-2E26-7337-AB19-E4B42715F5DA}"/>
                </a:ext>
              </a:extLst>
            </p:cNvPr>
            <p:cNvSpPr/>
            <p:nvPr/>
          </p:nvSpPr>
          <p:spPr>
            <a:xfrm>
              <a:off x="12589555" y="3451443"/>
              <a:ext cx="452584" cy="476952"/>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lus Sign 20">
              <a:extLst>
                <a:ext uri="{FF2B5EF4-FFF2-40B4-BE49-F238E27FC236}">
                  <a16:creationId xmlns:a16="http://schemas.microsoft.com/office/drawing/2014/main" id="{78987112-BCFD-A05D-8D73-2DE3E9EA4318}"/>
                </a:ext>
              </a:extLst>
            </p:cNvPr>
            <p:cNvSpPr/>
            <p:nvPr/>
          </p:nvSpPr>
          <p:spPr>
            <a:xfrm>
              <a:off x="12611023" y="3472067"/>
              <a:ext cx="409600" cy="424053"/>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7E5C351-E10C-6F39-7F5A-D8EE541FB143}"/>
              </a:ext>
            </a:extLst>
          </p:cNvPr>
          <p:cNvGrpSpPr/>
          <p:nvPr/>
        </p:nvGrpSpPr>
        <p:grpSpPr>
          <a:xfrm>
            <a:off x="10065891" y="5135121"/>
            <a:ext cx="452584" cy="476952"/>
            <a:chOff x="12589555" y="3451443"/>
            <a:chExt cx="452584" cy="476952"/>
          </a:xfrm>
        </p:grpSpPr>
        <p:sp>
          <p:nvSpPr>
            <p:cNvPr id="23" name="Rectangle 22">
              <a:extLst>
                <a:ext uri="{FF2B5EF4-FFF2-40B4-BE49-F238E27FC236}">
                  <a16:creationId xmlns:a16="http://schemas.microsoft.com/office/drawing/2014/main" id="{7803DDAF-95B4-9E3E-899A-711F0A6D6B9D}"/>
                </a:ext>
              </a:extLst>
            </p:cNvPr>
            <p:cNvSpPr/>
            <p:nvPr/>
          </p:nvSpPr>
          <p:spPr>
            <a:xfrm>
              <a:off x="12589555" y="3451443"/>
              <a:ext cx="452584" cy="476952"/>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lus Sign 23">
              <a:extLst>
                <a:ext uri="{FF2B5EF4-FFF2-40B4-BE49-F238E27FC236}">
                  <a16:creationId xmlns:a16="http://schemas.microsoft.com/office/drawing/2014/main" id="{FFEA810F-92EE-DEB1-23BB-8E0582434BB7}"/>
                </a:ext>
              </a:extLst>
            </p:cNvPr>
            <p:cNvSpPr/>
            <p:nvPr/>
          </p:nvSpPr>
          <p:spPr>
            <a:xfrm>
              <a:off x="12611023" y="3472067"/>
              <a:ext cx="409600" cy="424053"/>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3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1500"/>
                                        <p:tgtEl>
                                          <p:spTgt spid="18"/>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4" descr="Newcomers in a small town: The challenges of being an immigrant in rural  Minnesota | Center for Rural Policy and Development">
            <a:extLst>
              <a:ext uri="{FF2B5EF4-FFF2-40B4-BE49-F238E27FC236}">
                <a16:creationId xmlns:a16="http://schemas.microsoft.com/office/drawing/2014/main" id="{BA0997EB-D2A9-241A-6680-9757CA464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28" t="28020" r="1978"/>
          <a:stretch/>
        </p:blipFill>
        <p:spPr bwMode="auto">
          <a:xfrm>
            <a:off x="1775725" y="4188531"/>
            <a:ext cx="4965294" cy="21229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11F21D-4F5A-8159-F374-C4032E01DA70}"/>
              </a:ext>
            </a:extLst>
          </p:cNvPr>
          <p:cNvSpPr>
            <a:spLocks noGrp="1"/>
          </p:cNvSpPr>
          <p:nvPr>
            <p:ph type="title"/>
          </p:nvPr>
        </p:nvSpPr>
        <p:spPr>
          <a:xfrm>
            <a:off x="1673525" y="-214207"/>
            <a:ext cx="10325816" cy="1325563"/>
          </a:xfrm>
        </p:spPr>
        <p:txBody>
          <a:bodyPr/>
          <a:lstStyle/>
          <a:p>
            <a:pPr algn="ctr"/>
            <a:r>
              <a:rPr lang="en-US" dirty="0"/>
              <a:t>Creating Microclimates</a:t>
            </a:r>
          </a:p>
        </p:txBody>
      </p:sp>
      <p:sp>
        <p:nvSpPr>
          <p:cNvPr id="3" name="Content Placeholder 2">
            <a:extLst>
              <a:ext uri="{FF2B5EF4-FFF2-40B4-BE49-F238E27FC236}">
                <a16:creationId xmlns:a16="http://schemas.microsoft.com/office/drawing/2014/main" id="{9B6A1341-FD69-25F3-D541-7786D8778714}"/>
              </a:ext>
            </a:extLst>
          </p:cNvPr>
          <p:cNvSpPr>
            <a:spLocks noGrp="1"/>
          </p:cNvSpPr>
          <p:nvPr>
            <p:ph idx="1"/>
          </p:nvPr>
        </p:nvSpPr>
        <p:spPr>
          <a:xfrm>
            <a:off x="1673525" y="884018"/>
            <a:ext cx="10325816" cy="1634594"/>
          </a:xfrm>
        </p:spPr>
        <p:txBody>
          <a:bodyPr/>
          <a:lstStyle/>
          <a:p>
            <a:pPr marL="0" indent="0">
              <a:buNone/>
            </a:pPr>
            <a:r>
              <a:rPr lang="en-US" dirty="0"/>
              <a:t>Air Mixing</a:t>
            </a:r>
          </a:p>
          <a:p>
            <a:pPr lvl="1"/>
            <a:r>
              <a:rPr lang="en-US" dirty="0"/>
              <a:t>Less air mixing with densely packed buildings</a:t>
            </a:r>
          </a:p>
          <a:p>
            <a:pPr lvl="1"/>
            <a:endParaRPr lang="en-US" dirty="0"/>
          </a:p>
        </p:txBody>
      </p:sp>
      <p:sp>
        <p:nvSpPr>
          <p:cNvPr id="4" name="TextBox 3">
            <a:extLst>
              <a:ext uri="{FF2B5EF4-FFF2-40B4-BE49-F238E27FC236}">
                <a16:creationId xmlns:a16="http://schemas.microsoft.com/office/drawing/2014/main" id="{E8B982C8-A258-A255-3770-324A6C42FB3D}"/>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5" name="AutoShape 2" descr="black asphalt road between green grass field under cloudy sky during  daytime photo – Free Road Image on Unsplash">
            <a:extLst>
              <a:ext uri="{FF2B5EF4-FFF2-40B4-BE49-F238E27FC236}">
                <a16:creationId xmlns:a16="http://schemas.microsoft.com/office/drawing/2014/main" id="{86D664C3-31D6-B5AC-D2F1-86104A778E0C}"/>
              </a:ext>
            </a:extLst>
          </p:cNvPr>
          <p:cNvSpPr>
            <a:spLocks noChangeAspect="1" noChangeArrowheads="1"/>
          </p:cNvSpPr>
          <p:nvPr/>
        </p:nvSpPr>
        <p:spPr bwMode="auto">
          <a:xfrm>
            <a:off x="6051179"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92BB587-A879-675A-679D-437373D60B32}"/>
              </a:ext>
            </a:extLst>
          </p:cNvPr>
          <p:cNvSpPr txBox="1"/>
          <p:nvPr/>
        </p:nvSpPr>
        <p:spPr>
          <a:xfrm>
            <a:off x="6051179" y="2545092"/>
            <a:ext cx="481094" cy="523220"/>
          </a:xfrm>
          <a:prstGeom prst="rect">
            <a:avLst/>
          </a:prstGeom>
          <a:noFill/>
        </p:spPr>
        <p:txBody>
          <a:bodyPr wrap="none" rtlCol="0">
            <a:spAutoFit/>
          </a:bodyPr>
          <a:lstStyle/>
          <a:p>
            <a:r>
              <a:rPr lang="en-US" sz="2800" dirty="0"/>
              <a:t>vs</a:t>
            </a:r>
          </a:p>
        </p:txBody>
      </p:sp>
      <p:grpSp>
        <p:nvGrpSpPr>
          <p:cNvPr id="7" name="Group 6">
            <a:extLst>
              <a:ext uri="{FF2B5EF4-FFF2-40B4-BE49-F238E27FC236}">
                <a16:creationId xmlns:a16="http://schemas.microsoft.com/office/drawing/2014/main" id="{A82DC5FD-0061-891B-056D-A88E8FF03DFD}"/>
              </a:ext>
            </a:extLst>
          </p:cNvPr>
          <p:cNvGrpSpPr/>
          <p:nvPr/>
        </p:nvGrpSpPr>
        <p:grpSpPr>
          <a:xfrm>
            <a:off x="1786958" y="1976908"/>
            <a:ext cx="4961715" cy="1992470"/>
            <a:chOff x="169334" y="1820336"/>
            <a:chExt cx="5689601" cy="2040467"/>
          </a:xfrm>
        </p:grpSpPr>
        <p:pic>
          <p:nvPicPr>
            <p:cNvPr id="8" name="Content Placeholder 2">
              <a:extLst>
                <a:ext uri="{FF2B5EF4-FFF2-40B4-BE49-F238E27FC236}">
                  <a16:creationId xmlns:a16="http://schemas.microsoft.com/office/drawing/2014/main" id="{E97C5055-7FB4-CCC2-68CD-DA1F1C7F7FB3}"/>
                </a:ext>
              </a:extLst>
            </p:cNvPr>
            <p:cNvPicPr>
              <a:picLocks noChangeAspect="1"/>
            </p:cNvPicPr>
            <p:nvPr/>
          </p:nvPicPr>
          <p:blipFill rotWithShape="1">
            <a:blip r:embed="rId4"/>
            <a:srcRect l="1291" t="3387" r="51317" b="52516"/>
            <a:stretch/>
          </p:blipFill>
          <p:spPr>
            <a:xfrm>
              <a:off x="169334" y="1820336"/>
              <a:ext cx="5689601" cy="2040467"/>
            </a:xfrm>
            <a:prstGeom prst="rect">
              <a:avLst/>
            </a:prstGeom>
          </p:spPr>
        </p:pic>
        <p:sp>
          <p:nvSpPr>
            <p:cNvPr id="14" name="TextBox 13">
              <a:extLst>
                <a:ext uri="{FF2B5EF4-FFF2-40B4-BE49-F238E27FC236}">
                  <a16:creationId xmlns:a16="http://schemas.microsoft.com/office/drawing/2014/main" id="{C85162E4-4E22-F57F-DB1B-1C14FDB4BC21}"/>
                </a:ext>
              </a:extLst>
            </p:cNvPr>
            <p:cNvSpPr txBox="1"/>
            <p:nvPr/>
          </p:nvSpPr>
          <p:spPr>
            <a:xfrm>
              <a:off x="457201" y="1867835"/>
              <a:ext cx="5130800" cy="646330"/>
            </a:xfrm>
            <a:prstGeom prst="rect">
              <a:avLst/>
            </a:prstGeom>
            <a:solidFill>
              <a:schemeClr val="bg1"/>
            </a:solidFill>
          </p:spPr>
          <p:txBody>
            <a:bodyPr wrap="square" rtlCol="0">
              <a:spAutoFit/>
            </a:bodyPr>
            <a:lstStyle/>
            <a:p>
              <a:endParaRPr lang="en-US" dirty="0"/>
            </a:p>
            <a:p>
              <a:endParaRPr lang="en-US" dirty="0"/>
            </a:p>
          </p:txBody>
        </p:sp>
      </p:grpSp>
      <p:grpSp>
        <p:nvGrpSpPr>
          <p:cNvPr id="15" name="Group 14">
            <a:extLst>
              <a:ext uri="{FF2B5EF4-FFF2-40B4-BE49-F238E27FC236}">
                <a16:creationId xmlns:a16="http://schemas.microsoft.com/office/drawing/2014/main" id="{0E310314-DB26-2E82-CBF9-F5BF18F4B846}"/>
              </a:ext>
            </a:extLst>
          </p:cNvPr>
          <p:cNvGrpSpPr/>
          <p:nvPr/>
        </p:nvGrpSpPr>
        <p:grpSpPr>
          <a:xfrm>
            <a:off x="7044949" y="1974775"/>
            <a:ext cx="4965192" cy="1992470"/>
            <a:chOff x="6485462" y="1820335"/>
            <a:chExt cx="5523688" cy="2040467"/>
          </a:xfrm>
        </p:grpSpPr>
        <p:pic>
          <p:nvPicPr>
            <p:cNvPr id="16" name="Content Placeholder 2">
              <a:extLst>
                <a:ext uri="{FF2B5EF4-FFF2-40B4-BE49-F238E27FC236}">
                  <a16:creationId xmlns:a16="http://schemas.microsoft.com/office/drawing/2014/main" id="{60EE0C31-9392-1886-5261-4CE357871DB6}"/>
                </a:ext>
              </a:extLst>
            </p:cNvPr>
            <p:cNvPicPr>
              <a:picLocks noChangeAspect="1"/>
            </p:cNvPicPr>
            <p:nvPr/>
          </p:nvPicPr>
          <p:blipFill rotWithShape="1">
            <a:blip r:embed="rId4"/>
            <a:srcRect l="51703" t="5453" r="1351" b="49552"/>
            <a:stretch/>
          </p:blipFill>
          <p:spPr>
            <a:xfrm>
              <a:off x="6485462" y="1820335"/>
              <a:ext cx="5523688" cy="2040467"/>
            </a:xfrm>
            <a:prstGeom prst="rect">
              <a:avLst/>
            </a:prstGeom>
          </p:spPr>
        </p:pic>
        <p:sp>
          <p:nvSpPr>
            <p:cNvPr id="17" name="TextBox 16">
              <a:extLst>
                <a:ext uri="{FF2B5EF4-FFF2-40B4-BE49-F238E27FC236}">
                  <a16:creationId xmlns:a16="http://schemas.microsoft.com/office/drawing/2014/main" id="{3ED148E4-DC57-20BC-B611-7870D5729BBB}"/>
                </a:ext>
              </a:extLst>
            </p:cNvPr>
            <p:cNvSpPr txBox="1"/>
            <p:nvPr/>
          </p:nvSpPr>
          <p:spPr>
            <a:xfrm>
              <a:off x="6878350" y="1865538"/>
              <a:ext cx="5130800" cy="369332"/>
            </a:xfrm>
            <a:prstGeom prst="rect">
              <a:avLst/>
            </a:prstGeom>
            <a:solidFill>
              <a:schemeClr val="bg1"/>
            </a:solidFill>
          </p:spPr>
          <p:txBody>
            <a:bodyPr wrap="square" rtlCol="0">
              <a:spAutoFit/>
            </a:bodyPr>
            <a:lstStyle/>
            <a:p>
              <a:endParaRPr lang="en-US" dirty="0"/>
            </a:p>
          </p:txBody>
        </p:sp>
      </p:grpSp>
      <p:sp>
        <p:nvSpPr>
          <p:cNvPr id="18" name="TextBox 17">
            <a:extLst>
              <a:ext uri="{FF2B5EF4-FFF2-40B4-BE49-F238E27FC236}">
                <a16:creationId xmlns:a16="http://schemas.microsoft.com/office/drawing/2014/main" id="{E322177E-9AAF-BEA4-C558-7F962A001000}"/>
              </a:ext>
            </a:extLst>
          </p:cNvPr>
          <p:cNvSpPr txBox="1"/>
          <p:nvPr/>
        </p:nvSpPr>
        <p:spPr>
          <a:xfrm>
            <a:off x="1832514" y="1973987"/>
            <a:ext cx="864532" cy="461665"/>
          </a:xfrm>
          <a:prstGeom prst="rect">
            <a:avLst/>
          </a:prstGeom>
          <a:noFill/>
        </p:spPr>
        <p:txBody>
          <a:bodyPr wrap="none" rtlCol="0">
            <a:spAutoFit/>
          </a:bodyPr>
          <a:lstStyle/>
          <a:p>
            <a:r>
              <a:rPr lang="en-US" sz="2400" b="1" dirty="0">
                <a:solidFill>
                  <a:srgbClr val="00B0F0"/>
                </a:solidFill>
              </a:rPr>
              <a:t>COOL</a:t>
            </a:r>
          </a:p>
        </p:txBody>
      </p:sp>
      <p:sp>
        <p:nvSpPr>
          <p:cNvPr id="19" name="TextBox 18">
            <a:extLst>
              <a:ext uri="{FF2B5EF4-FFF2-40B4-BE49-F238E27FC236}">
                <a16:creationId xmlns:a16="http://schemas.microsoft.com/office/drawing/2014/main" id="{61927946-1DD0-229E-D2D5-6917EEC0F15B}"/>
              </a:ext>
            </a:extLst>
          </p:cNvPr>
          <p:cNvSpPr txBox="1"/>
          <p:nvPr/>
        </p:nvSpPr>
        <p:spPr>
          <a:xfrm>
            <a:off x="7063507" y="1973987"/>
            <a:ext cx="864532" cy="461665"/>
          </a:xfrm>
          <a:prstGeom prst="rect">
            <a:avLst/>
          </a:prstGeom>
          <a:noFill/>
        </p:spPr>
        <p:txBody>
          <a:bodyPr wrap="none" rtlCol="0">
            <a:spAutoFit/>
          </a:bodyPr>
          <a:lstStyle/>
          <a:p>
            <a:r>
              <a:rPr lang="en-US" sz="2400" b="1" dirty="0">
                <a:solidFill>
                  <a:srgbClr val="00B0F0"/>
                </a:solidFill>
              </a:rPr>
              <a:t>COOL</a:t>
            </a:r>
          </a:p>
        </p:txBody>
      </p:sp>
      <p:sp>
        <p:nvSpPr>
          <p:cNvPr id="20" name="TextBox 19">
            <a:extLst>
              <a:ext uri="{FF2B5EF4-FFF2-40B4-BE49-F238E27FC236}">
                <a16:creationId xmlns:a16="http://schemas.microsoft.com/office/drawing/2014/main" id="{E98DF30D-D4FB-ABBC-9E74-0EDEF87BEB1B}"/>
              </a:ext>
            </a:extLst>
          </p:cNvPr>
          <p:cNvSpPr txBox="1"/>
          <p:nvPr/>
        </p:nvSpPr>
        <p:spPr>
          <a:xfrm>
            <a:off x="1805798" y="3497708"/>
            <a:ext cx="1022331" cy="461665"/>
          </a:xfrm>
          <a:prstGeom prst="rect">
            <a:avLst/>
          </a:prstGeom>
          <a:solidFill>
            <a:srgbClr val="FFFFFF">
              <a:alpha val="63137"/>
            </a:srgbClr>
          </a:solidFill>
        </p:spPr>
        <p:txBody>
          <a:bodyPr wrap="none" rtlCol="0">
            <a:spAutoFit/>
          </a:bodyPr>
          <a:lstStyle/>
          <a:p>
            <a:r>
              <a:rPr lang="en-US" sz="2400" b="1" dirty="0">
                <a:solidFill>
                  <a:srgbClr val="FF0000"/>
                </a:solidFill>
              </a:rPr>
              <a:t>WARM</a:t>
            </a:r>
          </a:p>
        </p:txBody>
      </p:sp>
      <p:sp>
        <p:nvSpPr>
          <p:cNvPr id="21" name="TextBox 20">
            <a:extLst>
              <a:ext uri="{FF2B5EF4-FFF2-40B4-BE49-F238E27FC236}">
                <a16:creationId xmlns:a16="http://schemas.microsoft.com/office/drawing/2014/main" id="{E335257E-3009-AD43-C337-850AB1DB9EED}"/>
              </a:ext>
            </a:extLst>
          </p:cNvPr>
          <p:cNvSpPr txBox="1"/>
          <p:nvPr/>
        </p:nvSpPr>
        <p:spPr>
          <a:xfrm>
            <a:off x="7067931" y="3497708"/>
            <a:ext cx="1022331" cy="461665"/>
          </a:xfrm>
          <a:prstGeom prst="rect">
            <a:avLst/>
          </a:prstGeom>
          <a:solidFill>
            <a:srgbClr val="FFFFFF">
              <a:alpha val="63137"/>
            </a:srgbClr>
          </a:solidFill>
        </p:spPr>
        <p:txBody>
          <a:bodyPr wrap="none" rtlCol="0">
            <a:spAutoFit/>
          </a:bodyPr>
          <a:lstStyle/>
          <a:p>
            <a:r>
              <a:rPr lang="en-US" sz="2400" b="1" dirty="0">
                <a:solidFill>
                  <a:srgbClr val="FF0000"/>
                </a:solidFill>
              </a:rPr>
              <a:t>WARM</a:t>
            </a:r>
          </a:p>
        </p:txBody>
      </p:sp>
      <p:sp>
        <p:nvSpPr>
          <p:cNvPr id="22" name="TextBox 21">
            <a:extLst>
              <a:ext uri="{FF2B5EF4-FFF2-40B4-BE49-F238E27FC236}">
                <a16:creationId xmlns:a16="http://schemas.microsoft.com/office/drawing/2014/main" id="{1A34AF18-FEBE-96A7-D0E2-6FD81418C442}"/>
              </a:ext>
            </a:extLst>
          </p:cNvPr>
          <p:cNvSpPr txBox="1"/>
          <p:nvPr/>
        </p:nvSpPr>
        <p:spPr>
          <a:xfrm>
            <a:off x="5068634" y="3497708"/>
            <a:ext cx="1566454" cy="461665"/>
          </a:xfrm>
          <a:prstGeom prst="rect">
            <a:avLst/>
          </a:prstGeom>
          <a:solidFill>
            <a:srgbClr val="FFFFFF">
              <a:alpha val="63137"/>
            </a:srgbClr>
          </a:solidFill>
        </p:spPr>
        <p:txBody>
          <a:bodyPr wrap="none" rtlCol="0">
            <a:spAutoFit/>
          </a:bodyPr>
          <a:lstStyle/>
          <a:p>
            <a:r>
              <a:rPr lang="en-US" sz="2400" b="1" dirty="0">
                <a:solidFill>
                  <a:srgbClr val="7030A0"/>
                </a:solidFill>
              </a:rPr>
              <a:t>MODERATE</a:t>
            </a:r>
          </a:p>
        </p:txBody>
      </p:sp>
      <p:sp>
        <p:nvSpPr>
          <p:cNvPr id="23" name="TextBox 22">
            <a:extLst>
              <a:ext uri="{FF2B5EF4-FFF2-40B4-BE49-F238E27FC236}">
                <a16:creationId xmlns:a16="http://schemas.microsoft.com/office/drawing/2014/main" id="{50ECC274-5B33-0B8C-FA2A-7827E9161DD7}"/>
              </a:ext>
            </a:extLst>
          </p:cNvPr>
          <p:cNvSpPr txBox="1"/>
          <p:nvPr/>
        </p:nvSpPr>
        <p:spPr>
          <a:xfrm>
            <a:off x="10898948" y="3497708"/>
            <a:ext cx="1022331" cy="461665"/>
          </a:xfrm>
          <a:prstGeom prst="rect">
            <a:avLst/>
          </a:prstGeom>
          <a:solidFill>
            <a:srgbClr val="FFFFFF">
              <a:alpha val="63137"/>
            </a:srgbClr>
          </a:solidFill>
        </p:spPr>
        <p:txBody>
          <a:bodyPr wrap="none" rtlCol="0">
            <a:spAutoFit/>
          </a:bodyPr>
          <a:lstStyle/>
          <a:p>
            <a:r>
              <a:rPr lang="en-US" sz="2400" b="1" dirty="0">
                <a:solidFill>
                  <a:srgbClr val="FF0000"/>
                </a:solidFill>
              </a:rPr>
              <a:t>WARM</a:t>
            </a:r>
          </a:p>
        </p:txBody>
      </p:sp>
      <p:pic>
        <p:nvPicPr>
          <p:cNvPr id="24" name="Picture 23">
            <a:extLst>
              <a:ext uri="{FF2B5EF4-FFF2-40B4-BE49-F238E27FC236}">
                <a16:creationId xmlns:a16="http://schemas.microsoft.com/office/drawing/2014/main" id="{9AB608D0-C492-2CB7-0241-B4FF5433043C}"/>
              </a:ext>
            </a:extLst>
          </p:cNvPr>
          <p:cNvPicPr>
            <a:picLocks noChangeAspect="1"/>
          </p:cNvPicPr>
          <p:nvPr/>
        </p:nvPicPr>
        <p:blipFill rotWithShape="1">
          <a:blip r:embed="rId5"/>
          <a:srcRect l="6810" r="6776"/>
          <a:stretch/>
        </p:blipFill>
        <p:spPr>
          <a:xfrm>
            <a:off x="7044949" y="4188532"/>
            <a:ext cx="4965192" cy="2122924"/>
          </a:xfrm>
          <a:prstGeom prst="rect">
            <a:avLst/>
          </a:prstGeom>
        </p:spPr>
      </p:pic>
      <p:cxnSp>
        <p:nvCxnSpPr>
          <p:cNvPr id="25" name="Straight Arrow Connector 24">
            <a:extLst>
              <a:ext uri="{FF2B5EF4-FFF2-40B4-BE49-F238E27FC236}">
                <a16:creationId xmlns:a16="http://schemas.microsoft.com/office/drawing/2014/main" id="{28C6A9F0-665A-F7FC-BE4A-866BC67338ED}"/>
              </a:ext>
            </a:extLst>
          </p:cNvPr>
          <p:cNvCxnSpPr/>
          <p:nvPr/>
        </p:nvCxnSpPr>
        <p:spPr>
          <a:xfrm>
            <a:off x="7282873" y="4557059"/>
            <a:ext cx="4424162" cy="0"/>
          </a:xfrm>
          <a:prstGeom prst="straightConnector1">
            <a:avLst/>
          </a:prstGeom>
          <a:ln w="5715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4C7486-0C01-8A21-9571-A3EED10F7B62}"/>
              </a:ext>
            </a:extLst>
          </p:cNvPr>
          <p:cNvSpPr txBox="1"/>
          <p:nvPr/>
        </p:nvSpPr>
        <p:spPr>
          <a:xfrm>
            <a:off x="6473752" y="6169152"/>
            <a:ext cx="1523430" cy="523220"/>
          </a:xfrm>
          <a:prstGeom prst="rect">
            <a:avLst/>
          </a:prstGeom>
          <a:noFill/>
        </p:spPr>
        <p:txBody>
          <a:bodyPr wrap="none" rtlCol="0">
            <a:spAutoFit/>
          </a:bodyPr>
          <a:lstStyle/>
          <a:p>
            <a:r>
              <a:rPr lang="en-US" sz="2800" b="1" dirty="0"/>
              <a:t>WARMER</a:t>
            </a:r>
          </a:p>
        </p:txBody>
      </p:sp>
      <p:sp>
        <p:nvSpPr>
          <p:cNvPr id="31" name="Freeform: Shape 30">
            <a:extLst>
              <a:ext uri="{FF2B5EF4-FFF2-40B4-BE49-F238E27FC236}">
                <a16:creationId xmlns:a16="http://schemas.microsoft.com/office/drawing/2014/main" id="{828B92D9-C9EC-AA6F-0992-7ACC6144231E}"/>
              </a:ext>
            </a:extLst>
          </p:cNvPr>
          <p:cNvSpPr/>
          <p:nvPr/>
        </p:nvSpPr>
        <p:spPr>
          <a:xfrm>
            <a:off x="1975104" y="4318593"/>
            <a:ext cx="4708741" cy="1831372"/>
          </a:xfrm>
          <a:custGeom>
            <a:avLst/>
            <a:gdLst>
              <a:gd name="connsiteX0" fmla="*/ 0 w 5638800"/>
              <a:gd name="connsiteY0" fmla="*/ 1371600 h 2252133"/>
              <a:gd name="connsiteX1" fmla="*/ 33866 w 5638800"/>
              <a:gd name="connsiteY1" fmla="*/ 1456266 h 2252133"/>
              <a:gd name="connsiteX2" fmla="*/ 169333 w 5638800"/>
              <a:gd name="connsiteY2" fmla="*/ 1608666 h 2252133"/>
              <a:gd name="connsiteX3" fmla="*/ 237066 w 5638800"/>
              <a:gd name="connsiteY3" fmla="*/ 1710266 h 2252133"/>
              <a:gd name="connsiteX4" fmla="*/ 389466 w 5638800"/>
              <a:gd name="connsiteY4" fmla="*/ 1879600 h 2252133"/>
              <a:gd name="connsiteX5" fmla="*/ 474133 w 5638800"/>
              <a:gd name="connsiteY5" fmla="*/ 1998133 h 2252133"/>
              <a:gd name="connsiteX6" fmla="*/ 609600 w 5638800"/>
              <a:gd name="connsiteY6" fmla="*/ 2099733 h 2252133"/>
              <a:gd name="connsiteX7" fmla="*/ 762000 w 5638800"/>
              <a:gd name="connsiteY7" fmla="*/ 2150533 h 2252133"/>
              <a:gd name="connsiteX8" fmla="*/ 1083733 w 5638800"/>
              <a:gd name="connsiteY8" fmla="*/ 2201333 h 2252133"/>
              <a:gd name="connsiteX9" fmla="*/ 1219200 w 5638800"/>
              <a:gd name="connsiteY9" fmla="*/ 2167466 h 2252133"/>
              <a:gd name="connsiteX10" fmla="*/ 1236133 w 5638800"/>
              <a:gd name="connsiteY10" fmla="*/ 2116666 h 2252133"/>
              <a:gd name="connsiteX11" fmla="*/ 1168400 w 5638800"/>
              <a:gd name="connsiteY11" fmla="*/ 2048933 h 2252133"/>
              <a:gd name="connsiteX12" fmla="*/ 1117600 w 5638800"/>
              <a:gd name="connsiteY12" fmla="*/ 2065866 h 2252133"/>
              <a:gd name="connsiteX13" fmla="*/ 1134533 w 5638800"/>
              <a:gd name="connsiteY13" fmla="*/ 2116666 h 2252133"/>
              <a:gd name="connsiteX14" fmla="*/ 1270000 w 5638800"/>
              <a:gd name="connsiteY14" fmla="*/ 2201333 h 2252133"/>
              <a:gd name="connsiteX15" fmla="*/ 1320800 w 5638800"/>
              <a:gd name="connsiteY15" fmla="*/ 2235200 h 2252133"/>
              <a:gd name="connsiteX16" fmla="*/ 1371600 w 5638800"/>
              <a:gd name="connsiteY16" fmla="*/ 2116666 h 2252133"/>
              <a:gd name="connsiteX17" fmla="*/ 1439333 w 5638800"/>
              <a:gd name="connsiteY17" fmla="*/ 1676400 h 2252133"/>
              <a:gd name="connsiteX18" fmla="*/ 1524000 w 5638800"/>
              <a:gd name="connsiteY18" fmla="*/ 1625600 h 2252133"/>
              <a:gd name="connsiteX19" fmla="*/ 1608666 w 5638800"/>
              <a:gd name="connsiteY19" fmla="*/ 1591733 h 2252133"/>
              <a:gd name="connsiteX20" fmla="*/ 1710266 w 5638800"/>
              <a:gd name="connsiteY20" fmla="*/ 1524000 h 2252133"/>
              <a:gd name="connsiteX21" fmla="*/ 1828800 w 5638800"/>
              <a:gd name="connsiteY21" fmla="*/ 1490133 h 2252133"/>
              <a:gd name="connsiteX22" fmla="*/ 1964266 w 5638800"/>
              <a:gd name="connsiteY22" fmla="*/ 1422400 h 2252133"/>
              <a:gd name="connsiteX23" fmla="*/ 2099733 w 5638800"/>
              <a:gd name="connsiteY23" fmla="*/ 1354666 h 2252133"/>
              <a:gd name="connsiteX24" fmla="*/ 2235200 w 5638800"/>
              <a:gd name="connsiteY24" fmla="*/ 1320800 h 2252133"/>
              <a:gd name="connsiteX25" fmla="*/ 2590800 w 5638800"/>
              <a:gd name="connsiteY25" fmla="*/ 1354666 h 2252133"/>
              <a:gd name="connsiteX26" fmla="*/ 2658533 w 5638800"/>
              <a:gd name="connsiteY26" fmla="*/ 1371600 h 2252133"/>
              <a:gd name="connsiteX27" fmla="*/ 2827866 w 5638800"/>
              <a:gd name="connsiteY27" fmla="*/ 1456266 h 2252133"/>
              <a:gd name="connsiteX28" fmla="*/ 2997200 w 5638800"/>
              <a:gd name="connsiteY28" fmla="*/ 1540933 h 2252133"/>
              <a:gd name="connsiteX29" fmla="*/ 3081866 w 5638800"/>
              <a:gd name="connsiteY29" fmla="*/ 1557866 h 2252133"/>
              <a:gd name="connsiteX30" fmla="*/ 3200400 w 5638800"/>
              <a:gd name="connsiteY30" fmla="*/ 1625600 h 2252133"/>
              <a:gd name="connsiteX31" fmla="*/ 3335866 w 5638800"/>
              <a:gd name="connsiteY31" fmla="*/ 1693333 h 2252133"/>
              <a:gd name="connsiteX32" fmla="*/ 3539066 w 5638800"/>
              <a:gd name="connsiteY32" fmla="*/ 1845733 h 2252133"/>
              <a:gd name="connsiteX33" fmla="*/ 3623733 w 5638800"/>
              <a:gd name="connsiteY33" fmla="*/ 1896533 h 2252133"/>
              <a:gd name="connsiteX34" fmla="*/ 3369733 w 5638800"/>
              <a:gd name="connsiteY34" fmla="*/ 1896533 h 2252133"/>
              <a:gd name="connsiteX35" fmla="*/ 3403600 w 5638800"/>
              <a:gd name="connsiteY35" fmla="*/ 1828800 h 2252133"/>
              <a:gd name="connsiteX36" fmla="*/ 3454400 w 5638800"/>
              <a:gd name="connsiteY36" fmla="*/ 1811866 h 2252133"/>
              <a:gd name="connsiteX37" fmla="*/ 3776133 w 5638800"/>
              <a:gd name="connsiteY37" fmla="*/ 1845733 h 2252133"/>
              <a:gd name="connsiteX38" fmla="*/ 3860800 w 5638800"/>
              <a:gd name="connsiteY38" fmla="*/ 1998133 h 2252133"/>
              <a:gd name="connsiteX39" fmla="*/ 4131733 w 5638800"/>
              <a:gd name="connsiteY39" fmla="*/ 2252133 h 2252133"/>
              <a:gd name="connsiteX40" fmla="*/ 4588933 w 5638800"/>
              <a:gd name="connsiteY40" fmla="*/ 2218266 h 2252133"/>
              <a:gd name="connsiteX41" fmla="*/ 4673600 w 5638800"/>
              <a:gd name="connsiteY41" fmla="*/ 2150533 h 2252133"/>
              <a:gd name="connsiteX42" fmla="*/ 4910666 w 5638800"/>
              <a:gd name="connsiteY42" fmla="*/ 1811866 h 2252133"/>
              <a:gd name="connsiteX43" fmla="*/ 4927600 w 5638800"/>
              <a:gd name="connsiteY43" fmla="*/ 1591733 h 2252133"/>
              <a:gd name="connsiteX44" fmla="*/ 4961466 w 5638800"/>
              <a:gd name="connsiteY44" fmla="*/ 1439333 h 2252133"/>
              <a:gd name="connsiteX45" fmla="*/ 4927600 w 5638800"/>
              <a:gd name="connsiteY45" fmla="*/ 1219200 h 2252133"/>
              <a:gd name="connsiteX46" fmla="*/ 4910666 w 5638800"/>
              <a:gd name="connsiteY46" fmla="*/ 1422400 h 2252133"/>
              <a:gd name="connsiteX47" fmla="*/ 5063066 w 5638800"/>
              <a:gd name="connsiteY47" fmla="*/ 1473200 h 2252133"/>
              <a:gd name="connsiteX48" fmla="*/ 4961466 w 5638800"/>
              <a:gd name="connsiteY48" fmla="*/ 1219200 h 2252133"/>
              <a:gd name="connsiteX49" fmla="*/ 4690533 w 5638800"/>
              <a:gd name="connsiteY49" fmla="*/ 1066800 h 2252133"/>
              <a:gd name="connsiteX50" fmla="*/ 4250266 w 5638800"/>
              <a:gd name="connsiteY50" fmla="*/ 982133 h 2252133"/>
              <a:gd name="connsiteX51" fmla="*/ 4165600 w 5638800"/>
              <a:gd name="connsiteY51" fmla="*/ 880533 h 2252133"/>
              <a:gd name="connsiteX52" fmla="*/ 4216400 w 5638800"/>
              <a:gd name="connsiteY52" fmla="*/ 643466 h 2252133"/>
              <a:gd name="connsiteX53" fmla="*/ 4351866 w 5638800"/>
              <a:gd name="connsiteY53" fmla="*/ 609600 h 2252133"/>
              <a:gd name="connsiteX54" fmla="*/ 4436533 w 5638800"/>
              <a:gd name="connsiteY54" fmla="*/ 575733 h 2252133"/>
              <a:gd name="connsiteX55" fmla="*/ 4605866 w 5638800"/>
              <a:gd name="connsiteY55" fmla="*/ 524933 h 2252133"/>
              <a:gd name="connsiteX56" fmla="*/ 4656666 w 5638800"/>
              <a:gd name="connsiteY56" fmla="*/ 491066 h 2252133"/>
              <a:gd name="connsiteX57" fmla="*/ 4876800 w 5638800"/>
              <a:gd name="connsiteY57" fmla="*/ 575733 h 2252133"/>
              <a:gd name="connsiteX58" fmla="*/ 4673600 w 5638800"/>
              <a:gd name="connsiteY58" fmla="*/ 626533 h 2252133"/>
              <a:gd name="connsiteX59" fmla="*/ 4605866 w 5638800"/>
              <a:gd name="connsiteY59" fmla="*/ 524933 h 2252133"/>
              <a:gd name="connsiteX60" fmla="*/ 4707466 w 5638800"/>
              <a:gd name="connsiteY60" fmla="*/ 287866 h 2252133"/>
              <a:gd name="connsiteX61" fmla="*/ 4826000 w 5638800"/>
              <a:gd name="connsiteY61" fmla="*/ 237066 h 2252133"/>
              <a:gd name="connsiteX62" fmla="*/ 4995333 w 5638800"/>
              <a:gd name="connsiteY62" fmla="*/ 203200 h 2252133"/>
              <a:gd name="connsiteX63" fmla="*/ 5181600 w 5638800"/>
              <a:gd name="connsiteY63" fmla="*/ 169333 h 2252133"/>
              <a:gd name="connsiteX64" fmla="*/ 5367866 w 5638800"/>
              <a:gd name="connsiteY64" fmla="*/ 101600 h 2252133"/>
              <a:gd name="connsiteX65" fmla="*/ 5486400 w 5638800"/>
              <a:gd name="connsiteY65" fmla="*/ 33866 h 2252133"/>
              <a:gd name="connsiteX66" fmla="*/ 5638800 w 5638800"/>
              <a:gd name="connsiteY66" fmla="*/ 0 h 225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638800" h="2252133">
                <a:moveTo>
                  <a:pt x="0" y="1371600"/>
                </a:moveTo>
                <a:cubicBezTo>
                  <a:pt x="11289" y="1399822"/>
                  <a:pt x="18227" y="1430202"/>
                  <a:pt x="33866" y="1456266"/>
                </a:cubicBezTo>
                <a:cubicBezTo>
                  <a:pt x="97224" y="1561863"/>
                  <a:pt x="97531" y="1518913"/>
                  <a:pt x="169333" y="1608666"/>
                </a:cubicBezTo>
                <a:cubicBezTo>
                  <a:pt x="194760" y="1640449"/>
                  <a:pt x="211292" y="1678764"/>
                  <a:pt x="237066" y="1710266"/>
                </a:cubicBezTo>
                <a:cubicBezTo>
                  <a:pt x="491002" y="2020632"/>
                  <a:pt x="166664" y="1582530"/>
                  <a:pt x="389466" y="1879600"/>
                </a:cubicBezTo>
                <a:cubicBezTo>
                  <a:pt x="418599" y="1918444"/>
                  <a:pt x="443801" y="1960218"/>
                  <a:pt x="474133" y="1998133"/>
                </a:cubicBezTo>
                <a:cubicBezTo>
                  <a:pt x="509688" y="2042576"/>
                  <a:pt x="557337" y="2077334"/>
                  <a:pt x="609600" y="2099733"/>
                </a:cubicBezTo>
                <a:cubicBezTo>
                  <a:pt x="658818" y="2120827"/>
                  <a:pt x="709908" y="2138130"/>
                  <a:pt x="762000" y="2150533"/>
                </a:cubicBezTo>
                <a:cubicBezTo>
                  <a:pt x="822650" y="2164974"/>
                  <a:pt x="1002960" y="2189794"/>
                  <a:pt x="1083733" y="2201333"/>
                </a:cubicBezTo>
                <a:cubicBezTo>
                  <a:pt x="1128889" y="2190044"/>
                  <a:pt x="1178512" y="2190071"/>
                  <a:pt x="1219200" y="2167466"/>
                </a:cubicBezTo>
                <a:cubicBezTo>
                  <a:pt x="1234803" y="2158798"/>
                  <a:pt x="1243164" y="2133072"/>
                  <a:pt x="1236133" y="2116666"/>
                </a:cubicBezTo>
                <a:cubicBezTo>
                  <a:pt x="1223555" y="2087318"/>
                  <a:pt x="1190978" y="2071511"/>
                  <a:pt x="1168400" y="2048933"/>
                </a:cubicBezTo>
                <a:cubicBezTo>
                  <a:pt x="1151467" y="2054577"/>
                  <a:pt x="1125583" y="2049901"/>
                  <a:pt x="1117600" y="2065866"/>
                </a:cubicBezTo>
                <a:cubicBezTo>
                  <a:pt x="1109617" y="2081831"/>
                  <a:pt x="1124632" y="2101814"/>
                  <a:pt x="1134533" y="2116666"/>
                </a:cubicBezTo>
                <a:cubicBezTo>
                  <a:pt x="1179102" y="2183519"/>
                  <a:pt x="1198290" y="2165478"/>
                  <a:pt x="1270000" y="2201333"/>
                </a:cubicBezTo>
                <a:cubicBezTo>
                  <a:pt x="1288203" y="2210434"/>
                  <a:pt x="1303867" y="2223911"/>
                  <a:pt x="1320800" y="2235200"/>
                </a:cubicBezTo>
                <a:cubicBezTo>
                  <a:pt x="1337733" y="2195689"/>
                  <a:pt x="1362744" y="2158731"/>
                  <a:pt x="1371600" y="2116666"/>
                </a:cubicBezTo>
                <a:cubicBezTo>
                  <a:pt x="1407584" y="1945739"/>
                  <a:pt x="1359619" y="1845792"/>
                  <a:pt x="1439333" y="1676400"/>
                </a:cubicBezTo>
                <a:cubicBezTo>
                  <a:pt x="1453347" y="1646620"/>
                  <a:pt x="1494562" y="1640319"/>
                  <a:pt x="1524000" y="1625600"/>
                </a:cubicBezTo>
                <a:cubicBezTo>
                  <a:pt x="1551187" y="1612006"/>
                  <a:pt x="1581981" y="1606288"/>
                  <a:pt x="1608666" y="1591733"/>
                </a:cubicBezTo>
                <a:cubicBezTo>
                  <a:pt x="1644399" y="1572242"/>
                  <a:pt x="1673310" y="1541057"/>
                  <a:pt x="1710266" y="1524000"/>
                </a:cubicBezTo>
                <a:cubicBezTo>
                  <a:pt x="1747576" y="1506780"/>
                  <a:pt x="1789289" y="1501422"/>
                  <a:pt x="1828800" y="1490133"/>
                </a:cubicBezTo>
                <a:cubicBezTo>
                  <a:pt x="1972823" y="1382115"/>
                  <a:pt x="1821596" y="1481846"/>
                  <a:pt x="1964266" y="1422400"/>
                </a:cubicBezTo>
                <a:cubicBezTo>
                  <a:pt x="2010868" y="1402982"/>
                  <a:pt x="2050755" y="1366910"/>
                  <a:pt x="2099733" y="1354666"/>
                </a:cubicBezTo>
                <a:lnTo>
                  <a:pt x="2235200" y="1320800"/>
                </a:lnTo>
                <a:cubicBezTo>
                  <a:pt x="2458989" y="1334787"/>
                  <a:pt x="2441535" y="1321496"/>
                  <a:pt x="2590800" y="1354666"/>
                </a:cubicBezTo>
                <a:cubicBezTo>
                  <a:pt x="2613518" y="1359715"/>
                  <a:pt x="2636455" y="1364241"/>
                  <a:pt x="2658533" y="1371600"/>
                </a:cubicBezTo>
                <a:cubicBezTo>
                  <a:pt x="2769446" y="1408571"/>
                  <a:pt x="2721805" y="1399700"/>
                  <a:pt x="2827866" y="1456266"/>
                </a:cubicBezTo>
                <a:cubicBezTo>
                  <a:pt x="2883549" y="1485963"/>
                  <a:pt x="2935318" y="1528557"/>
                  <a:pt x="2997200" y="1540933"/>
                </a:cubicBezTo>
                <a:lnTo>
                  <a:pt x="3081866" y="1557866"/>
                </a:lnTo>
                <a:cubicBezTo>
                  <a:pt x="3121377" y="1580444"/>
                  <a:pt x="3160247" y="1604185"/>
                  <a:pt x="3200400" y="1625600"/>
                </a:cubicBezTo>
                <a:cubicBezTo>
                  <a:pt x="3244946" y="1649358"/>
                  <a:pt x="3293537" y="1665819"/>
                  <a:pt x="3335866" y="1693333"/>
                </a:cubicBezTo>
                <a:cubicBezTo>
                  <a:pt x="3406854" y="1739475"/>
                  <a:pt x="3469896" y="1796907"/>
                  <a:pt x="3539066" y="1845733"/>
                </a:cubicBezTo>
                <a:cubicBezTo>
                  <a:pt x="3565955" y="1864713"/>
                  <a:pt x="3595511" y="1879600"/>
                  <a:pt x="3623733" y="1896533"/>
                </a:cubicBezTo>
                <a:cubicBezTo>
                  <a:pt x="3534648" y="1941076"/>
                  <a:pt x="3493105" y="1978781"/>
                  <a:pt x="3369733" y="1896533"/>
                </a:cubicBezTo>
                <a:cubicBezTo>
                  <a:pt x="3348730" y="1882531"/>
                  <a:pt x="3385751" y="1846649"/>
                  <a:pt x="3403600" y="1828800"/>
                </a:cubicBezTo>
                <a:cubicBezTo>
                  <a:pt x="3416221" y="1816179"/>
                  <a:pt x="3437467" y="1817511"/>
                  <a:pt x="3454400" y="1811866"/>
                </a:cubicBezTo>
                <a:cubicBezTo>
                  <a:pt x="3561644" y="1823155"/>
                  <a:pt x="3672096" y="1817359"/>
                  <a:pt x="3776133" y="1845733"/>
                </a:cubicBezTo>
                <a:cubicBezTo>
                  <a:pt x="3819639" y="1857598"/>
                  <a:pt x="3843951" y="1973625"/>
                  <a:pt x="3860800" y="1998133"/>
                </a:cubicBezTo>
                <a:cubicBezTo>
                  <a:pt x="3994344" y="2192379"/>
                  <a:pt x="3970590" y="2160051"/>
                  <a:pt x="4131733" y="2252133"/>
                </a:cubicBezTo>
                <a:cubicBezTo>
                  <a:pt x="4284133" y="2240844"/>
                  <a:pt x="4438733" y="2246429"/>
                  <a:pt x="4588933" y="2218266"/>
                </a:cubicBezTo>
                <a:cubicBezTo>
                  <a:pt x="4624456" y="2211605"/>
                  <a:pt x="4650320" y="2178178"/>
                  <a:pt x="4673600" y="2150533"/>
                </a:cubicBezTo>
                <a:cubicBezTo>
                  <a:pt x="4803704" y="1996034"/>
                  <a:pt x="4829554" y="1947053"/>
                  <a:pt x="4910666" y="1811866"/>
                </a:cubicBezTo>
                <a:cubicBezTo>
                  <a:pt x="4916311" y="1738488"/>
                  <a:pt x="4917656" y="1664653"/>
                  <a:pt x="4927600" y="1591733"/>
                </a:cubicBezTo>
                <a:cubicBezTo>
                  <a:pt x="4934631" y="1540171"/>
                  <a:pt x="4961466" y="1491372"/>
                  <a:pt x="4961466" y="1439333"/>
                </a:cubicBezTo>
                <a:cubicBezTo>
                  <a:pt x="4961466" y="1365092"/>
                  <a:pt x="4938889" y="1292578"/>
                  <a:pt x="4927600" y="1219200"/>
                </a:cubicBezTo>
                <a:cubicBezTo>
                  <a:pt x="4798981" y="1244923"/>
                  <a:pt x="4785280" y="1218648"/>
                  <a:pt x="4910666" y="1422400"/>
                </a:cubicBezTo>
                <a:cubicBezTo>
                  <a:pt x="4930344" y="1454376"/>
                  <a:pt x="5037790" y="1468145"/>
                  <a:pt x="5063066" y="1473200"/>
                </a:cubicBezTo>
                <a:cubicBezTo>
                  <a:pt x="5156294" y="1348894"/>
                  <a:pt x="5147953" y="1405687"/>
                  <a:pt x="4961466" y="1219200"/>
                </a:cubicBezTo>
                <a:cubicBezTo>
                  <a:pt x="4818057" y="1075791"/>
                  <a:pt x="4844495" y="1118120"/>
                  <a:pt x="4690533" y="1066800"/>
                </a:cubicBezTo>
                <a:cubicBezTo>
                  <a:pt x="4416000" y="975290"/>
                  <a:pt x="4694885" y="1031536"/>
                  <a:pt x="4250266" y="982133"/>
                </a:cubicBezTo>
                <a:cubicBezTo>
                  <a:pt x="4222044" y="948266"/>
                  <a:pt x="4190054" y="917213"/>
                  <a:pt x="4165600" y="880533"/>
                </a:cubicBezTo>
                <a:cubicBezTo>
                  <a:pt x="4118680" y="810153"/>
                  <a:pt x="4176222" y="686992"/>
                  <a:pt x="4216400" y="643466"/>
                </a:cubicBezTo>
                <a:cubicBezTo>
                  <a:pt x="4247971" y="609265"/>
                  <a:pt x="4307379" y="623288"/>
                  <a:pt x="4351866" y="609600"/>
                </a:cubicBezTo>
                <a:cubicBezTo>
                  <a:pt x="4380918" y="600661"/>
                  <a:pt x="4407696" y="585345"/>
                  <a:pt x="4436533" y="575733"/>
                </a:cubicBezTo>
                <a:cubicBezTo>
                  <a:pt x="4535048" y="542895"/>
                  <a:pt x="4488095" y="577276"/>
                  <a:pt x="4605866" y="524933"/>
                </a:cubicBezTo>
                <a:cubicBezTo>
                  <a:pt x="4624463" y="516667"/>
                  <a:pt x="4639733" y="502355"/>
                  <a:pt x="4656666" y="491066"/>
                </a:cubicBezTo>
                <a:cubicBezTo>
                  <a:pt x="4730044" y="519288"/>
                  <a:pt x="4867048" y="497722"/>
                  <a:pt x="4876800" y="575733"/>
                </a:cubicBezTo>
                <a:cubicBezTo>
                  <a:pt x="4885460" y="645012"/>
                  <a:pt x="4742222" y="639400"/>
                  <a:pt x="4673600" y="626533"/>
                </a:cubicBezTo>
                <a:cubicBezTo>
                  <a:pt x="4633594" y="619032"/>
                  <a:pt x="4628444" y="558800"/>
                  <a:pt x="4605866" y="524933"/>
                </a:cubicBezTo>
                <a:cubicBezTo>
                  <a:pt x="4639733" y="445911"/>
                  <a:pt x="4655241" y="356160"/>
                  <a:pt x="4707466" y="287866"/>
                </a:cubicBezTo>
                <a:cubicBezTo>
                  <a:pt x="4733578" y="253719"/>
                  <a:pt x="4784760" y="249195"/>
                  <a:pt x="4826000" y="237066"/>
                </a:cubicBezTo>
                <a:cubicBezTo>
                  <a:pt x="4881223" y="220824"/>
                  <a:pt x="4939049" y="215261"/>
                  <a:pt x="4995333" y="203200"/>
                </a:cubicBezTo>
                <a:cubicBezTo>
                  <a:pt x="5155026" y="168980"/>
                  <a:pt x="4948722" y="202600"/>
                  <a:pt x="5181600" y="169333"/>
                </a:cubicBezTo>
                <a:cubicBezTo>
                  <a:pt x="5337756" y="52215"/>
                  <a:pt x="5141500" y="182445"/>
                  <a:pt x="5367866" y="101600"/>
                </a:cubicBezTo>
                <a:cubicBezTo>
                  <a:pt x="5410722" y="86294"/>
                  <a:pt x="5443228" y="48257"/>
                  <a:pt x="5486400" y="33866"/>
                </a:cubicBezTo>
                <a:cubicBezTo>
                  <a:pt x="5674600" y="-28868"/>
                  <a:pt x="5581826" y="56971"/>
                  <a:pt x="5638800" y="0"/>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38C2719-E09F-3470-B11B-8D40EE58C394}"/>
              </a:ext>
            </a:extLst>
          </p:cNvPr>
          <p:cNvGrpSpPr/>
          <p:nvPr/>
        </p:nvGrpSpPr>
        <p:grpSpPr>
          <a:xfrm>
            <a:off x="6267236" y="5920671"/>
            <a:ext cx="490327" cy="476952"/>
            <a:chOff x="12558367" y="4156940"/>
            <a:chExt cx="490327" cy="476952"/>
          </a:xfrm>
        </p:grpSpPr>
        <p:sp>
          <p:nvSpPr>
            <p:cNvPr id="35" name="Rectangle 34">
              <a:extLst>
                <a:ext uri="{FF2B5EF4-FFF2-40B4-BE49-F238E27FC236}">
                  <a16:creationId xmlns:a16="http://schemas.microsoft.com/office/drawing/2014/main" id="{E8CEC643-2956-24D5-DBC8-666B464EA5F1}"/>
                </a:ext>
              </a:extLst>
            </p:cNvPr>
            <p:cNvSpPr/>
            <p:nvPr/>
          </p:nvSpPr>
          <p:spPr>
            <a:xfrm>
              <a:off x="12558367" y="4202362"/>
              <a:ext cx="490327" cy="380054"/>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inus Sign 35">
              <a:extLst>
                <a:ext uri="{FF2B5EF4-FFF2-40B4-BE49-F238E27FC236}">
                  <a16:creationId xmlns:a16="http://schemas.microsoft.com/office/drawing/2014/main" id="{111D3C41-E7FD-3C9D-E66D-448A8C503389}"/>
                </a:ext>
              </a:extLst>
            </p:cNvPr>
            <p:cNvSpPr/>
            <p:nvPr/>
          </p:nvSpPr>
          <p:spPr>
            <a:xfrm>
              <a:off x="12558367" y="4156940"/>
              <a:ext cx="490327" cy="476952"/>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31814A8-1990-3AE7-2C33-A5391065A519}"/>
              </a:ext>
            </a:extLst>
          </p:cNvPr>
          <p:cNvGrpSpPr/>
          <p:nvPr/>
        </p:nvGrpSpPr>
        <p:grpSpPr>
          <a:xfrm>
            <a:off x="7018870" y="5853691"/>
            <a:ext cx="452584" cy="476952"/>
            <a:chOff x="12589555" y="3451443"/>
            <a:chExt cx="452584" cy="476952"/>
          </a:xfrm>
        </p:grpSpPr>
        <p:sp>
          <p:nvSpPr>
            <p:cNvPr id="38" name="Rectangle 37">
              <a:extLst>
                <a:ext uri="{FF2B5EF4-FFF2-40B4-BE49-F238E27FC236}">
                  <a16:creationId xmlns:a16="http://schemas.microsoft.com/office/drawing/2014/main" id="{648EEA84-F035-BAAD-5235-6DD3D4FD6E24}"/>
                </a:ext>
              </a:extLst>
            </p:cNvPr>
            <p:cNvSpPr/>
            <p:nvPr/>
          </p:nvSpPr>
          <p:spPr>
            <a:xfrm>
              <a:off x="12589555" y="3451443"/>
              <a:ext cx="452584" cy="476952"/>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Sign 38">
              <a:extLst>
                <a:ext uri="{FF2B5EF4-FFF2-40B4-BE49-F238E27FC236}">
                  <a16:creationId xmlns:a16="http://schemas.microsoft.com/office/drawing/2014/main" id="{F99B20D0-DF31-41D1-2C9F-19772DC148AF}"/>
                </a:ext>
              </a:extLst>
            </p:cNvPr>
            <p:cNvSpPr/>
            <p:nvPr/>
          </p:nvSpPr>
          <p:spPr>
            <a:xfrm>
              <a:off x="12611023" y="3472067"/>
              <a:ext cx="409600" cy="424053"/>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93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1000"/>
                                        <p:tgtEl>
                                          <p:spTgt spid="34"/>
                                        </p:tgtEl>
                                      </p:cBhvr>
                                    </p:animEffec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animBg="1"/>
      <p:bldP spid="22" grpId="0" animBg="1"/>
      <p:bldP spid="23" grpId="0" animBg="1"/>
      <p:bldP spid="29"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F21D-4F5A-8159-F374-C4032E01DA70}"/>
              </a:ext>
            </a:extLst>
          </p:cNvPr>
          <p:cNvSpPr>
            <a:spLocks noGrp="1"/>
          </p:cNvSpPr>
          <p:nvPr>
            <p:ph type="title"/>
          </p:nvPr>
        </p:nvSpPr>
        <p:spPr>
          <a:xfrm>
            <a:off x="1673525" y="-214207"/>
            <a:ext cx="10325816" cy="1325563"/>
          </a:xfrm>
        </p:spPr>
        <p:txBody>
          <a:bodyPr/>
          <a:lstStyle/>
          <a:p>
            <a:pPr algn="ctr"/>
            <a:r>
              <a:rPr lang="en-US" dirty="0"/>
              <a:t>Creating Microclimates</a:t>
            </a:r>
          </a:p>
        </p:txBody>
      </p:sp>
      <p:sp>
        <p:nvSpPr>
          <p:cNvPr id="3" name="Content Placeholder 2">
            <a:extLst>
              <a:ext uri="{FF2B5EF4-FFF2-40B4-BE49-F238E27FC236}">
                <a16:creationId xmlns:a16="http://schemas.microsoft.com/office/drawing/2014/main" id="{9B6A1341-FD69-25F3-D541-7786D8778714}"/>
              </a:ext>
            </a:extLst>
          </p:cNvPr>
          <p:cNvSpPr>
            <a:spLocks noGrp="1"/>
          </p:cNvSpPr>
          <p:nvPr>
            <p:ph idx="1"/>
          </p:nvPr>
        </p:nvSpPr>
        <p:spPr>
          <a:xfrm>
            <a:off x="1673525" y="884017"/>
            <a:ext cx="10325816" cy="4583801"/>
          </a:xfrm>
        </p:spPr>
        <p:txBody>
          <a:bodyPr/>
          <a:lstStyle/>
          <a:p>
            <a:pPr marL="0" indent="0">
              <a:buNone/>
            </a:pPr>
            <a:r>
              <a:rPr lang="en-US" dirty="0"/>
              <a:t>Landcover</a:t>
            </a:r>
          </a:p>
          <a:p>
            <a:pPr lvl="1"/>
            <a:r>
              <a:rPr lang="en-US" dirty="0"/>
              <a:t>Shading and high albedo provide cooling effect</a:t>
            </a:r>
          </a:p>
          <a:p>
            <a:pPr lvl="1"/>
            <a:r>
              <a:rPr lang="en-US" dirty="0"/>
              <a:t>Evaporative cooling from vegetation and waterways</a:t>
            </a:r>
          </a:p>
        </p:txBody>
      </p:sp>
      <p:sp>
        <p:nvSpPr>
          <p:cNvPr id="4" name="TextBox 3">
            <a:extLst>
              <a:ext uri="{FF2B5EF4-FFF2-40B4-BE49-F238E27FC236}">
                <a16:creationId xmlns:a16="http://schemas.microsoft.com/office/drawing/2014/main" id="{E8B982C8-A258-A255-3770-324A6C42FB3D}"/>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5" name="Picture 2" descr="Nashville Parks Guide | Nashville Guru">
            <a:extLst>
              <a:ext uri="{FF2B5EF4-FFF2-40B4-BE49-F238E27FC236}">
                <a16:creationId xmlns:a16="http://schemas.microsoft.com/office/drawing/2014/main" id="{0C13C149-C0A8-0346-69D2-BEB24774C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483" y="2398460"/>
            <a:ext cx="518160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3E899F-BF1E-CC36-1671-09948CA122C6}"/>
              </a:ext>
            </a:extLst>
          </p:cNvPr>
          <p:cNvPicPr>
            <a:picLocks noChangeAspect="1"/>
          </p:cNvPicPr>
          <p:nvPr/>
        </p:nvPicPr>
        <p:blipFill>
          <a:blip r:embed="rId4"/>
          <a:stretch>
            <a:fillRect/>
          </a:stretch>
        </p:blipFill>
        <p:spPr>
          <a:xfrm>
            <a:off x="6915980" y="2398460"/>
            <a:ext cx="5181600" cy="3886200"/>
          </a:xfrm>
          <a:prstGeom prst="rect">
            <a:avLst/>
          </a:prstGeom>
        </p:spPr>
      </p:pic>
      <p:grpSp>
        <p:nvGrpSpPr>
          <p:cNvPr id="7" name="Group 6">
            <a:extLst>
              <a:ext uri="{FF2B5EF4-FFF2-40B4-BE49-F238E27FC236}">
                <a16:creationId xmlns:a16="http://schemas.microsoft.com/office/drawing/2014/main" id="{BB14528D-5AFE-A8E1-9BB7-DE60A946DB36}"/>
              </a:ext>
            </a:extLst>
          </p:cNvPr>
          <p:cNvGrpSpPr/>
          <p:nvPr/>
        </p:nvGrpSpPr>
        <p:grpSpPr>
          <a:xfrm>
            <a:off x="6354230" y="5861689"/>
            <a:ext cx="490327" cy="476952"/>
            <a:chOff x="12558367" y="4156940"/>
            <a:chExt cx="490327" cy="476952"/>
          </a:xfrm>
        </p:grpSpPr>
        <p:sp>
          <p:nvSpPr>
            <p:cNvPr id="8" name="Rectangle 7">
              <a:extLst>
                <a:ext uri="{FF2B5EF4-FFF2-40B4-BE49-F238E27FC236}">
                  <a16:creationId xmlns:a16="http://schemas.microsoft.com/office/drawing/2014/main" id="{9755EEC9-ACD1-AA32-F494-3713C0BD097B}"/>
                </a:ext>
              </a:extLst>
            </p:cNvPr>
            <p:cNvSpPr/>
            <p:nvPr/>
          </p:nvSpPr>
          <p:spPr>
            <a:xfrm>
              <a:off x="12558367" y="4202362"/>
              <a:ext cx="490327" cy="380054"/>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87F5A7B5-1947-32A3-7C57-0620FE5E8BB2}"/>
                </a:ext>
              </a:extLst>
            </p:cNvPr>
            <p:cNvSpPr/>
            <p:nvPr/>
          </p:nvSpPr>
          <p:spPr>
            <a:xfrm>
              <a:off x="12558367" y="4156940"/>
              <a:ext cx="490327" cy="476952"/>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A93F821-D0BF-0DB7-17C8-80EC73C2D524}"/>
              </a:ext>
            </a:extLst>
          </p:cNvPr>
          <p:cNvGrpSpPr/>
          <p:nvPr/>
        </p:nvGrpSpPr>
        <p:grpSpPr>
          <a:xfrm>
            <a:off x="6915980" y="5807708"/>
            <a:ext cx="452584" cy="476952"/>
            <a:chOff x="12589555" y="3451443"/>
            <a:chExt cx="452584" cy="476952"/>
          </a:xfrm>
        </p:grpSpPr>
        <p:sp>
          <p:nvSpPr>
            <p:cNvPr id="16" name="Rectangle 15">
              <a:extLst>
                <a:ext uri="{FF2B5EF4-FFF2-40B4-BE49-F238E27FC236}">
                  <a16:creationId xmlns:a16="http://schemas.microsoft.com/office/drawing/2014/main" id="{B9A2301F-A3D6-7D88-4ABD-7BC780C1E654}"/>
                </a:ext>
              </a:extLst>
            </p:cNvPr>
            <p:cNvSpPr/>
            <p:nvPr/>
          </p:nvSpPr>
          <p:spPr>
            <a:xfrm>
              <a:off x="12589555" y="3451443"/>
              <a:ext cx="452584" cy="476952"/>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CC0E8079-0FB1-6807-B534-6D4BE7B83B91}"/>
                </a:ext>
              </a:extLst>
            </p:cNvPr>
            <p:cNvSpPr/>
            <p:nvPr/>
          </p:nvSpPr>
          <p:spPr>
            <a:xfrm>
              <a:off x="12611023" y="3472067"/>
              <a:ext cx="409600" cy="424053"/>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Graphic 23" descr="Water with solid fill">
            <a:extLst>
              <a:ext uri="{FF2B5EF4-FFF2-40B4-BE49-F238E27FC236}">
                <a16:creationId xmlns:a16="http://schemas.microsoft.com/office/drawing/2014/main" id="{E11FBDB6-7A5A-B9C8-49CC-61D52456CB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2424" y="3751729"/>
            <a:ext cx="457200" cy="457200"/>
          </a:xfrm>
          <a:prstGeom prst="rect">
            <a:avLst/>
          </a:prstGeom>
        </p:spPr>
      </p:pic>
      <p:pic>
        <p:nvPicPr>
          <p:cNvPr id="26" name="Graphic 25" descr="Water with solid fill">
            <a:extLst>
              <a:ext uri="{FF2B5EF4-FFF2-40B4-BE49-F238E27FC236}">
                <a16:creationId xmlns:a16="http://schemas.microsoft.com/office/drawing/2014/main" id="{C2AA0B8D-6A56-DEC7-269A-8F5EA5B29F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5932" y="3954678"/>
            <a:ext cx="273465" cy="273465"/>
          </a:xfrm>
          <a:prstGeom prst="rect">
            <a:avLst/>
          </a:prstGeom>
        </p:spPr>
      </p:pic>
      <p:sp>
        <p:nvSpPr>
          <p:cNvPr id="29" name="Freeform: Shape 28">
            <a:extLst>
              <a:ext uri="{FF2B5EF4-FFF2-40B4-BE49-F238E27FC236}">
                <a16:creationId xmlns:a16="http://schemas.microsoft.com/office/drawing/2014/main" id="{BB8057A8-08DF-0C3C-E912-5FF927984B2D}"/>
              </a:ext>
            </a:extLst>
          </p:cNvPr>
          <p:cNvSpPr/>
          <p:nvPr/>
        </p:nvSpPr>
        <p:spPr>
          <a:xfrm>
            <a:off x="3045273" y="2638035"/>
            <a:ext cx="666974" cy="1075764"/>
          </a:xfrm>
          <a:custGeom>
            <a:avLst/>
            <a:gdLst>
              <a:gd name="connsiteX0" fmla="*/ 666974 w 666974"/>
              <a:gd name="connsiteY0" fmla="*/ 1075764 h 1075764"/>
              <a:gd name="connsiteX1" fmla="*/ 473336 w 666974"/>
              <a:gd name="connsiteY1" fmla="*/ 946673 h 1075764"/>
              <a:gd name="connsiteX2" fmla="*/ 623943 w 666974"/>
              <a:gd name="connsiteY2" fmla="*/ 710004 h 1075764"/>
              <a:gd name="connsiteX3" fmla="*/ 430305 w 666974"/>
              <a:gd name="connsiteY3" fmla="*/ 548640 h 1075764"/>
              <a:gd name="connsiteX4" fmla="*/ 344244 w 666974"/>
              <a:gd name="connsiteY4" fmla="*/ 279699 h 1075764"/>
              <a:gd name="connsiteX5" fmla="*/ 0 w 666974"/>
              <a:gd name="connsiteY5" fmla="*/ 0 h 10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974" h="1075764">
                <a:moveTo>
                  <a:pt x="666974" y="1075764"/>
                </a:moveTo>
                <a:cubicBezTo>
                  <a:pt x="573741" y="1041698"/>
                  <a:pt x="480508" y="1007633"/>
                  <a:pt x="473336" y="946673"/>
                </a:cubicBezTo>
                <a:cubicBezTo>
                  <a:pt x="466164" y="885713"/>
                  <a:pt x="631115" y="776343"/>
                  <a:pt x="623943" y="710004"/>
                </a:cubicBezTo>
                <a:cubicBezTo>
                  <a:pt x="616771" y="643665"/>
                  <a:pt x="476922" y="620358"/>
                  <a:pt x="430305" y="548640"/>
                </a:cubicBezTo>
                <a:cubicBezTo>
                  <a:pt x="383688" y="476922"/>
                  <a:pt x="415961" y="371139"/>
                  <a:pt x="344244" y="279699"/>
                </a:cubicBezTo>
                <a:cubicBezTo>
                  <a:pt x="272527" y="188259"/>
                  <a:pt x="136263" y="94129"/>
                  <a:pt x="0" y="0"/>
                </a:cubicBezTo>
              </a:path>
            </a:pathLst>
          </a:custGeom>
          <a:noFill/>
          <a:ln w="38100">
            <a:solidFill>
              <a:schemeClr val="accent1">
                <a:lumMod val="20000"/>
                <a:lumOff val="80000"/>
              </a:schemeClr>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BFD1B-6CF3-A5FE-59C5-1EF265B95AF6}"/>
              </a:ext>
            </a:extLst>
          </p:cNvPr>
          <p:cNvSpPr/>
          <p:nvPr/>
        </p:nvSpPr>
        <p:spPr>
          <a:xfrm>
            <a:off x="4258631" y="2996917"/>
            <a:ext cx="544508" cy="806823"/>
          </a:xfrm>
          <a:custGeom>
            <a:avLst/>
            <a:gdLst>
              <a:gd name="connsiteX0" fmla="*/ 28141 w 544508"/>
              <a:gd name="connsiteY0" fmla="*/ 806823 h 806823"/>
              <a:gd name="connsiteX1" fmla="*/ 38899 w 544508"/>
              <a:gd name="connsiteY1" fmla="*/ 559397 h 806823"/>
              <a:gd name="connsiteX2" fmla="*/ 404659 w 544508"/>
              <a:gd name="connsiteY2" fmla="*/ 419548 h 806823"/>
              <a:gd name="connsiteX3" fmla="*/ 286325 w 544508"/>
              <a:gd name="connsiteY3" fmla="*/ 96818 h 806823"/>
              <a:gd name="connsiteX4" fmla="*/ 544508 w 544508"/>
              <a:gd name="connsiteY4" fmla="*/ 0 h 80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508" h="806823">
                <a:moveTo>
                  <a:pt x="28141" y="806823"/>
                </a:moveTo>
                <a:cubicBezTo>
                  <a:pt x="2143" y="715383"/>
                  <a:pt x="-23854" y="623943"/>
                  <a:pt x="38899" y="559397"/>
                </a:cubicBezTo>
                <a:cubicBezTo>
                  <a:pt x="101652" y="494851"/>
                  <a:pt x="363421" y="496644"/>
                  <a:pt x="404659" y="419548"/>
                </a:cubicBezTo>
                <a:cubicBezTo>
                  <a:pt x="445897" y="342451"/>
                  <a:pt x="263017" y="166743"/>
                  <a:pt x="286325" y="96818"/>
                </a:cubicBezTo>
                <a:cubicBezTo>
                  <a:pt x="309633" y="26893"/>
                  <a:pt x="427070" y="13446"/>
                  <a:pt x="544508" y="0"/>
                </a:cubicBezTo>
              </a:path>
            </a:pathLst>
          </a:custGeom>
          <a:noFill/>
          <a:ln w="38100">
            <a:solidFill>
              <a:schemeClr val="accent1">
                <a:lumMod val="20000"/>
                <a:lumOff val="80000"/>
              </a:schemeClr>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5D10480-26E1-CF02-2043-E5B7959D8E2A}"/>
              </a:ext>
            </a:extLst>
          </p:cNvPr>
          <p:cNvSpPr/>
          <p:nvPr/>
        </p:nvSpPr>
        <p:spPr>
          <a:xfrm rot="20902393">
            <a:off x="3890472" y="2601889"/>
            <a:ext cx="377303" cy="957431"/>
          </a:xfrm>
          <a:custGeom>
            <a:avLst/>
            <a:gdLst>
              <a:gd name="connsiteX0" fmla="*/ 1538 w 377303"/>
              <a:gd name="connsiteY0" fmla="*/ 957431 h 957431"/>
              <a:gd name="connsiteX1" fmla="*/ 227448 w 377303"/>
              <a:gd name="connsiteY1" fmla="*/ 753036 h 957431"/>
              <a:gd name="connsiteX2" fmla="*/ 1538 w 377303"/>
              <a:gd name="connsiteY2" fmla="*/ 548640 h 957431"/>
              <a:gd name="connsiteX3" fmla="*/ 367298 w 377303"/>
              <a:gd name="connsiteY3" fmla="*/ 311972 h 957431"/>
              <a:gd name="connsiteX4" fmla="*/ 238206 w 377303"/>
              <a:gd name="connsiteY4" fmla="*/ 0 h 95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303" h="957431">
                <a:moveTo>
                  <a:pt x="1538" y="957431"/>
                </a:moveTo>
                <a:cubicBezTo>
                  <a:pt x="114493" y="889299"/>
                  <a:pt x="227448" y="821168"/>
                  <a:pt x="227448" y="753036"/>
                </a:cubicBezTo>
                <a:cubicBezTo>
                  <a:pt x="227448" y="684904"/>
                  <a:pt x="-21770" y="622151"/>
                  <a:pt x="1538" y="548640"/>
                </a:cubicBezTo>
                <a:cubicBezTo>
                  <a:pt x="24846" y="475129"/>
                  <a:pt x="327853" y="403412"/>
                  <a:pt x="367298" y="311972"/>
                </a:cubicBezTo>
                <a:cubicBezTo>
                  <a:pt x="406743" y="220532"/>
                  <a:pt x="322474" y="110266"/>
                  <a:pt x="238206" y="0"/>
                </a:cubicBezTo>
              </a:path>
            </a:pathLst>
          </a:custGeom>
          <a:noFill/>
          <a:ln w="38100">
            <a:solidFill>
              <a:schemeClr val="accent1">
                <a:lumMod val="20000"/>
                <a:lumOff val="80000"/>
              </a:schemeClr>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Water with solid fill">
            <a:extLst>
              <a:ext uri="{FF2B5EF4-FFF2-40B4-BE49-F238E27FC236}">
                <a16:creationId xmlns:a16="http://schemas.microsoft.com/office/drawing/2014/main" id="{14AC3DCA-81F8-16EB-2858-CD8FF8D4BE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9683" y="3634003"/>
            <a:ext cx="457200" cy="457200"/>
          </a:xfrm>
          <a:prstGeom prst="rect">
            <a:avLst/>
          </a:prstGeom>
        </p:spPr>
      </p:pic>
      <p:pic>
        <p:nvPicPr>
          <p:cNvPr id="27" name="Graphic 26" descr="Water with solid fill">
            <a:extLst>
              <a:ext uri="{FF2B5EF4-FFF2-40B4-BE49-F238E27FC236}">
                <a16:creationId xmlns:a16="http://schemas.microsoft.com/office/drawing/2014/main" id="{DE8FBE05-28FF-7DB0-1D2F-C74BFA5CA0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1918" y="3560808"/>
            <a:ext cx="360658" cy="360658"/>
          </a:xfrm>
          <a:prstGeom prst="rect">
            <a:avLst/>
          </a:prstGeom>
        </p:spPr>
      </p:pic>
      <p:pic>
        <p:nvPicPr>
          <p:cNvPr id="28" name="Graphic 27" descr="Water with solid fill">
            <a:extLst>
              <a:ext uri="{FF2B5EF4-FFF2-40B4-BE49-F238E27FC236}">
                <a16:creationId xmlns:a16="http://schemas.microsoft.com/office/drawing/2014/main" id="{F1DB827C-0F77-15DE-7A98-F51063625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5476" y="3445052"/>
            <a:ext cx="358688" cy="358688"/>
          </a:xfrm>
          <a:prstGeom prst="rect">
            <a:avLst/>
          </a:prstGeom>
        </p:spPr>
      </p:pic>
    </p:spTree>
    <p:extLst>
      <p:ext uri="{BB962C8B-B14F-4D97-AF65-F5344CB8AC3E}">
        <p14:creationId xmlns:p14="http://schemas.microsoft.com/office/powerpoint/2010/main" val="140223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25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25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25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25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1500"/>
                                        <p:tgtEl>
                                          <p:spTgt spid="3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1500"/>
                                        <p:tgtEl>
                                          <p:spTgt spid="3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1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F21D-4F5A-8159-F374-C4032E01DA70}"/>
              </a:ext>
            </a:extLst>
          </p:cNvPr>
          <p:cNvSpPr>
            <a:spLocks noGrp="1"/>
          </p:cNvSpPr>
          <p:nvPr>
            <p:ph type="title"/>
          </p:nvPr>
        </p:nvSpPr>
        <p:spPr>
          <a:xfrm>
            <a:off x="1673525" y="-214207"/>
            <a:ext cx="10325816" cy="1325563"/>
          </a:xfrm>
        </p:spPr>
        <p:txBody>
          <a:bodyPr/>
          <a:lstStyle/>
          <a:p>
            <a:pPr algn="ctr"/>
            <a:r>
              <a:rPr lang="en-US" dirty="0"/>
              <a:t>Creating Microclimates</a:t>
            </a:r>
          </a:p>
        </p:txBody>
      </p:sp>
      <p:sp>
        <p:nvSpPr>
          <p:cNvPr id="3" name="Content Placeholder 2">
            <a:extLst>
              <a:ext uri="{FF2B5EF4-FFF2-40B4-BE49-F238E27FC236}">
                <a16:creationId xmlns:a16="http://schemas.microsoft.com/office/drawing/2014/main" id="{9B6A1341-FD69-25F3-D541-7786D8778714}"/>
              </a:ext>
            </a:extLst>
          </p:cNvPr>
          <p:cNvSpPr>
            <a:spLocks noGrp="1"/>
          </p:cNvSpPr>
          <p:nvPr>
            <p:ph idx="1"/>
          </p:nvPr>
        </p:nvSpPr>
        <p:spPr>
          <a:xfrm>
            <a:off x="1673525" y="921663"/>
            <a:ext cx="10325816" cy="4583801"/>
          </a:xfrm>
        </p:spPr>
        <p:txBody>
          <a:bodyPr/>
          <a:lstStyle/>
          <a:p>
            <a:pPr marL="0" indent="0">
              <a:buNone/>
            </a:pPr>
            <a:r>
              <a:rPr lang="en-US" dirty="0"/>
              <a:t>Anthropogenic Heat</a:t>
            </a:r>
          </a:p>
          <a:p>
            <a:pPr lvl="1"/>
            <a:r>
              <a:rPr lang="en-US" dirty="0"/>
              <a:t>We release heat when we drive cars, run air conditioners, and so on</a:t>
            </a:r>
          </a:p>
        </p:txBody>
      </p:sp>
      <p:sp>
        <p:nvSpPr>
          <p:cNvPr id="4" name="TextBox 3">
            <a:extLst>
              <a:ext uri="{FF2B5EF4-FFF2-40B4-BE49-F238E27FC236}">
                <a16:creationId xmlns:a16="http://schemas.microsoft.com/office/drawing/2014/main" id="{E8B982C8-A258-A255-3770-324A6C42FB3D}"/>
              </a:ext>
            </a:extLst>
          </p:cNvPr>
          <p:cNvSpPr txBox="1"/>
          <p:nvPr/>
        </p:nvSpPr>
        <p:spPr>
          <a:xfrm>
            <a:off x="78378" y="879566"/>
            <a:ext cx="1419496" cy="4739759"/>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Small-scale climate variations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Factors that create microclimates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do microclimates affect humans?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How are microclimates affected by climate change?</a:t>
            </a: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9" name="Picture 2" descr="How to get riders back on the bus - City &amp; State New York">
            <a:extLst>
              <a:ext uri="{FF2B5EF4-FFF2-40B4-BE49-F238E27FC236}">
                <a16:creationId xmlns:a16="http://schemas.microsoft.com/office/drawing/2014/main" id="{DBB3B4E3-8F85-4402-AC4F-3201EA173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747" y="2662961"/>
            <a:ext cx="5646821" cy="25870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6 Types of Air Conditioners For Homes You Should Know About">
            <a:extLst>
              <a:ext uri="{FF2B5EF4-FFF2-40B4-BE49-F238E27FC236}">
                <a16:creationId xmlns:a16="http://schemas.microsoft.com/office/drawing/2014/main" id="{E848674B-8550-1A22-2B0B-DC6C72FFD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172" y="2407489"/>
            <a:ext cx="4678947" cy="3097975"/>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8509AA0C-4356-6540-247E-961C56E63717}"/>
              </a:ext>
            </a:extLst>
          </p:cNvPr>
          <p:cNvSpPr/>
          <p:nvPr/>
        </p:nvSpPr>
        <p:spPr>
          <a:xfrm>
            <a:off x="9705458" y="2181726"/>
            <a:ext cx="336900" cy="1443790"/>
          </a:xfrm>
          <a:custGeom>
            <a:avLst/>
            <a:gdLst>
              <a:gd name="connsiteX0" fmla="*/ 272731 w 336900"/>
              <a:gd name="connsiteY0" fmla="*/ 1443790 h 1443790"/>
              <a:gd name="connsiteX1" fmla="*/ 16058 w 336900"/>
              <a:gd name="connsiteY1" fmla="*/ 1090863 h 1443790"/>
              <a:gd name="connsiteX2" fmla="*/ 320858 w 336900"/>
              <a:gd name="connsiteY2" fmla="*/ 850232 h 1443790"/>
              <a:gd name="connsiteX3" fmla="*/ 16 w 336900"/>
              <a:gd name="connsiteY3" fmla="*/ 465221 h 1443790"/>
              <a:gd name="connsiteX4" fmla="*/ 336900 w 336900"/>
              <a:gd name="connsiteY4" fmla="*/ 0 h 144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00" h="1443790">
                <a:moveTo>
                  <a:pt x="272731" y="1443790"/>
                </a:moveTo>
                <a:cubicBezTo>
                  <a:pt x="140384" y="1316789"/>
                  <a:pt x="8037" y="1189789"/>
                  <a:pt x="16058" y="1090863"/>
                </a:cubicBezTo>
                <a:cubicBezTo>
                  <a:pt x="24079" y="991937"/>
                  <a:pt x="323532" y="954506"/>
                  <a:pt x="320858" y="850232"/>
                </a:cubicBezTo>
                <a:cubicBezTo>
                  <a:pt x="318184" y="745958"/>
                  <a:pt x="-2658" y="606926"/>
                  <a:pt x="16" y="465221"/>
                </a:cubicBezTo>
                <a:cubicBezTo>
                  <a:pt x="2690" y="323516"/>
                  <a:pt x="169795" y="161758"/>
                  <a:pt x="336900" y="0"/>
                </a:cubicBezTo>
              </a:path>
            </a:pathLst>
          </a:custGeom>
          <a:noFill/>
          <a:ln w="57150">
            <a:solidFill>
              <a:srgbClr val="FF0000"/>
            </a:solidFill>
            <a:headEnd type="none" w="med" len="med"/>
            <a:tailEnd type="arrow" w="med" len="med"/>
          </a:ln>
          <a:effectLst>
            <a:glow rad="139700">
              <a:srgbClr val="FFC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F98DA3F-1A52-04AA-2ADE-C7A6033E8AD8}"/>
              </a:ext>
            </a:extLst>
          </p:cNvPr>
          <p:cNvSpPr/>
          <p:nvPr/>
        </p:nvSpPr>
        <p:spPr>
          <a:xfrm>
            <a:off x="8598568" y="2069432"/>
            <a:ext cx="481264" cy="1347536"/>
          </a:xfrm>
          <a:custGeom>
            <a:avLst/>
            <a:gdLst>
              <a:gd name="connsiteX0" fmla="*/ 481264 w 481264"/>
              <a:gd name="connsiteY0" fmla="*/ 1347536 h 1347536"/>
              <a:gd name="connsiteX1" fmla="*/ 176464 w 481264"/>
              <a:gd name="connsiteY1" fmla="*/ 1090863 h 1347536"/>
              <a:gd name="connsiteX2" fmla="*/ 352927 w 481264"/>
              <a:gd name="connsiteY2" fmla="*/ 737936 h 1347536"/>
              <a:gd name="connsiteX3" fmla="*/ 80211 w 481264"/>
              <a:gd name="connsiteY3" fmla="*/ 336884 h 1347536"/>
              <a:gd name="connsiteX4" fmla="*/ 0 w 481264"/>
              <a:gd name="connsiteY4" fmla="*/ 0 h 134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4" h="1347536">
                <a:moveTo>
                  <a:pt x="481264" y="1347536"/>
                </a:moveTo>
                <a:cubicBezTo>
                  <a:pt x="339558" y="1269999"/>
                  <a:pt x="197853" y="1192463"/>
                  <a:pt x="176464" y="1090863"/>
                </a:cubicBezTo>
                <a:cubicBezTo>
                  <a:pt x="155075" y="989263"/>
                  <a:pt x="368969" y="863599"/>
                  <a:pt x="352927" y="737936"/>
                </a:cubicBezTo>
                <a:cubicBezTo>
                  <a:pt x="336885" y="612273"/>
                  <a:pt x="139032" y="459873"/>
                  <a:pt x="80211" y="336884"/>
                </a:cubicBezTo>
                <a:cubicBezTo>
                  <a:pt x="21390" y="213895"/>
                  <a:pt x="10695" y="106947"/>
                  <a:pt x="0" y="0"/>
                </a:cubicBezTo>
              </a:path>
            </a:pathLst>
          </a:custGeom>
          <a:noFill/>
          <a:ln w="57150">
            <a:solidFill>
              <a:srgbClr val="FF0000"/>
            </a:solidFill>
            <a:headEnd type="none" w="med" len="med"/>
            <a:tailEnd type="arrow" w="med" len="med"/>
          </a:ln>
          <a:effectLst>
            <a:glow rad="139700">
              <a:srgbClr val="FFC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C0CDBE6-62A3-0373-1277-02F033BC9AD7}"/>
              </a:ext>
            </a:extLst>
          </p:cNvPr>
          <p:cNvSpPr/>
          <p:nvPr/>
        </p:nvSpPr>
        <p:spPr>
          <a:xfrm>
            <a:off x="1620253" y="2855495"/>
            <a:ext cx="721894" cy="1732547"/>
          </a:xfrm>
          <a:custGeom>
            <a:avLst/>
            <a:gdLst>
              <a:gd name="connsiteX0" fmla="*/ 240631 w 721894"/>
              <a:gd name="connsiteY0" fmla="*/ 1732547 h 1732547"/>
              <a:gd name="connsiteX1" fmla="*/ 0 w 721894"/>
              <a:gd name="connsiteY1" fmla="*/ 1331494 h 1732547"/>
              <a:gd name="connsiteX2" fmla="*/ 240631 w 721894"/>
              <a:gd name="connsiteY2" fmla="*/ 898358 h 1732547"/>
              <a:gd name="connsiteX3" fmla="*/ 176463 w 721894"/>
              <a:gd name="connsiteY3" fmla="*/ 449179 h 1732547"/>
              <a:gd name="connsiteX4" fmla="*/ 721894 w 721894"/>
              <a:gd name="connsiteY4" fmla="*/ 0 h 173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94" h="1732547">
                <a:moveTo>
                  <a:pt x="240631" y="1732547"/>
                </a:moveTo>
                <a:cubicBezTo>
                  <a:pt x="120315" y="1601536"/>
                  <a:pt x="0" y="1470525"/>
                  <a:pt x="0" y="1331494"/>
                </a:cubicBezTo>
                <a:cubicBezTo>
                  <a:pt x="0" y="1192463"/>
                  <a:pt x="211220" y="1045410"/>
                  <a:pt x="240631" y="898358"/>
                </a:cubicBezTo>
                <a:cubicBezTo>
                  <a:pt x="270042" y="751305"/>
                  <a:pt x="96253" y="598905"/>
                  <a:pt x="176463" y="449179"/>
                </a:cubicBezTo>
                <a:cubicBezTo>
                  <a:pt x="256673" y="299453"/>
                  <a:pt x="489283" y="149726"/>
                  <a:pt x="721894" y="0"/>
                </a:cubicBezTo>
              </a:path>
            </a:pathLst>
          </a:custGeom>
          <a:noFill/>
          <a:ln w="57150">
            <a:solidFill>
              <a:srgbClr val="FF0000"/>
            </a:solidFill>
            <a:headEnd type="none" w="med" len="med"/>
            <a:tailEnd type="arrow" w="med" len="med"/>
          </a:ln>
          <a:effectLst>
            <a:glow rad="139700">
              <a:srgbClr val="FFC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E6D750D-30E4-E1B6-2298-04E80DE0A66A}"/>
              </a:ext>
            </a:extLst>
          </p:cNvPr>
          <p:cNvGrpSpPr/>
          <p:nvPr/>
        </p:nvGrpSpPr>
        <p:grpSpPr>
          <a:xfrm>
            <a:off x="6804683" y="4790036"/>
            <a:ext cx="452584" cy="476952"/>
            <a:chOff x="12589555" y="3451443"/>
            <a:chExt cx="452584" cy="476952"/>
          </a:xfrm>
        </p:grpSpPr>
        <p:sp>
          <p:nvSpPr>
            <p:cNvPr id="19" name="Rectangle 18">
              <a:extLst>
                <a:ext uri="{FF2B5EF4-FFF2-40B4-BE49-F238E27FC236}">
                  <a16:creationId xmlns:a16="http://schemas.microsoft.com/office/drawing/2014/main" id="{8B27E090-4419-9FFE-670B-F842FBC450DF}"/>
                </a:ext>
              </a:extLst>
            </p:cNvPr>
            <p:cNvSpPr/>
            <p:nvPr/>
          </p:nvSpPr>
          <p:spPr>
            <a:xfrm>
              <a:off x="12589555" y="3451443"/>
              <a:ext cx="452584" cy="476952"/>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Sign 19">
              <a:extLst>
                <a:ext uri="{FF2B5EF4-FFF2-40B4-BE49-F238E27FC236}">
                  <a16:creationId xmlns:a16="http://schemas.microsoft.com/office/drawing/2014/main" id="{4C1B1F9B-BF67-52A3-8003-CF98975C5A69}"/>
                </a:ext>
              </a:extLst>
            </p:cNvPr>
            <p:cNvSpPr/>
            <p:nvPr/>
          </p:nvSpPr>
          <p:spPr>
            <a:xfrm>
              <a:off x="12611023" y="3472067"/>
              <a:ext cx="409600" cy="424053"/>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2C0167AA-2401-F95F-8179-C4CB399EF34F}"/>
              </a:ext>
            </a:extLst>
          </p:cNvPr>
          <p:cNvGrpSpPr/>
          <p:nvPr/>
        </p:nvGrpSpPr>
        <p:grpSpPr>
          <a:xfrm>
            <a:off x="7408172" y="5028512"/>
            <a:ext cx="452584" cy="476952"/>
            <a:chOff x="12589555" y="3451443"/>
            <a:chExt cx="452584" cy="476952"/>
          </a:xfrm>
        </p:grpSpPr>
        <p:sp>
          <p:nvSpPr>
            <p:cNvPr id="22" name="Rectangle 21">
              <a:extLst>
                <a:ext uri="{FF2B5EF4-FFF2-40B4-BE49-F238E27FC236}">
                  <a16:creationId xmlns:a16="http://schemas.microsoft.com/office/drawing/2014/main" id="{32535FA2-3596-5FAF-D85B-99004325FD74}"/>
                </a:ext>
              </a:extLst>
            </p:cNvPr>
            <p:cNvSpPr/>
            <p:nvPr/>
          </p:nvSpPr>
          <p:spPr>
            <a:xfrm>
              <a:off x="12589555" y="3451443"/>
              <a:ext cx="452584" cy="476952"/>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lus Sign 22">
              <a:extLst>
                <a:ext uri="{FF2B5EF4-FFF2-40B4-BE49-F238E27FC236}">
                  <a16:creationId xmlns:a16="http://schemas.microsoft.com/office/drawing/2014/main" id="{3BE1D798-23EA-B8B4-10FA-5D122A1CE637}"/>
                </a:ext>
              </a:extLst>
            </p:cNvPr>
            <p:cNvSpPr/>
            <p:nvPr/>
          </p:nvSpPr>
          <p:spPr>
            <a:xfrm>
              <a:off x="12611023" y="3472067"/>
              <a:ext cx="409600" cy="424053"/>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721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1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1500"/>
                                        <p:tgtEl>
                                          <p:spTgt spid="1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theme/theme1.xml><?xml version="1.0" encoding="utf-8"?>
<a:theme xmlns:a="http://schemas.openxmlformats.org/drawingml/2006/main" name="Horizont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Lectures">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ertic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Title Slid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ef6c801-3cb9-4c5a-a8e6-33c54d3e5499">
      <Terms xmlns="http://schemas.microsoft.com/office/infopath/2007/PartnerControls"/>
    </lcf76f155ced4ddcb4097134ff3c332f>
    <TaxCatchAll xmlns="4ea65c8a-cc77-4a12-aef6-f6a5055bcec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1588985072984582F0F0F011B52BD9" ma:contentTypeVersion="9" ma:contentTypeDescription="Create a new document." ma:contentTypeScope="" ma:versionID="0a4ed0092a4a3b279acbed50dd72a518">
  <xsd:schema xmlns:xsd="http://www.w3.org/2001/XMLSchema" xmlns:xs="http://www.w3.org/2001/XMLSchema" xmlns:p="http://schemas.microsoft.com/office/2006/metadata/properties" xmlns:ns2="7ef6c801-3cb9-4c5a-a8e6-33c54d3e5499" xmlns:ns3="4ea65c8a-cc77-4a12-aef6-f6a5055bcec0" targetNamespace="http://schemas.microsoft.com/office/2006/metadata/properties" ma:root="true" ma:fieldsID="53787a7a7aacb756c445f3cafc5ce5c9" ns2:_="" ns3:_="">
    <xsd:import namespace="7ef6c801-3cb9-4c5a-a8e6-33c54d3e5499"/>
    <xsd:import namespace="4ea65c8a-cc77-4a12-aef6-f6a5055bcec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f6c801-3cb9-4c5a-a8e6-33c54d3e54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3e6257d-7176-48e0-8b40-523761a9cd4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a65c8a-cc77-4a12-aef6-f6a5055bcec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a9cc2b7-a461-48e3-b326-f1d29f964448}" ma:internalName="TaxCatchAll" ma:showField="CatchAllData" ma:web="4ea65c8a-cc77-4a12-aef6-f6a5055bce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18BED5-5DF0-4D64-B8EE-6F6087480C60}">
  <ds:schemaRefs>
    <ds:schemaRef ds:uri="http://schemas.microsoft.com/sharepoint/v3/contenttype/forms"/>
  </ds:schemaRefs>
</ds:datastoreItem>
</file>

<file path=customXml/itemProps2.xml><?xml version="1.0" encoding="utf-8"?>
<ds:datastoreItem xmlns:ds="http://schemas.openxmlformats.org/officeDocument/2006/customXml" ds:itemID="{CE21BEFF-E8C6-4CAA-A84D-EDD2F1E539A4}">
  <ds:schemaRefs>
    <ds:schemaRef ds:uri="http://schemas.microsoft.com/office/2006/metadata/properties"/>
    <ds:schemaRef ds:uri="http://schemas.microsoft.com/office/infopath/2007/PartnerControls"/>
    <ds:schemaRef ds:uri="7ef6c801-3cb9-4c5a-a8e6-33c54d3e5499"/>
    <ds:schemaRef ds:uri="4ea65c8a-cc77-4a12-aef6-f6a5055bcec0"/>
  </ds:schemaRefs>
</ds:datastoreItem>
</file>

<file path=customXml/itemProps3.xml><?xml version="1.0" encoding="utf-8"?>
<ds:datastoreItem xmlns:ds="http://schemas.openxmlformats.org/officeDocument/2006/customXml" ds:itemID="{832B1E09-35E7-4456-ACC7-54C437062E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f6c801-3cb9-4c5a-a8e6-33c54d3e5499"/>
    <ds:schemaRef ds:uri="4ea65c8a-cc77-4a12-aef6-f6a5055bce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10300</TotalTime>
  <Words>2441</Words>
  <Application>Microsoft Office PowerPoint</Application>
  <PresentationFormat>Widescreen</PresentationFormat>
  <Paragraphs>262</Paragraphs>
  <Slides>19</Slides>
  <Notes>16</Notes>
  <HiddenSlides>2</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Arial</vt:lpstr>
      <vt:lpstr>Calibri</vt:lpstr>
      <vt:lpstr>Calibri Light</vt:lpstr>
      <vt:lpstr>Century Gothic</vt:lpstr>
      <vt:lpstr>Horizontal</vt:lpstr>
      <vt:lpstr>Vertical</vt:lpstr>
      <vt:lpstr>Blank Title Slide</vt:lpstr>
      <vt:lpstr>Microclimates</vt:lpstr>
      <vt:lpstr>How do climates vary within small spaces and how are these microclimates affected by climate change?</vt:lpstr>
      <vt:lpstr>Small-scale climate variations</vt:lpstr>
      <vt:lpstr>One cloudy day in May…</vt:lpstr>
      <vt:lpstr>Creating Microclimates</vt:lpstr>
      <vt:lpstr>Creating Microclimates</vt:lpstr>
      <vt:lpstr>Creating Microclimates</vt:lpstr>
      <vt:lpstr>Creating Microclimates</vt:lpstr>
      <vt:lpstr>Creating Microclimates</vt:lpstr>
      <vt:lpstr>Creating Microclimates</vt:lpstr>
      <vt:lpstr>Creating Microclimates</vt:lpstr>
      <vt:lpstr>Creating Microclimates</vt:lpstr>
      <vt:lpstr>Microclimates and Humans</vt:lpstr>
      <vt:lpstr>Microclimates and Humans</vt:lpstr>
      <vt:lpstr>Microclimates and Humans</vt:lpstr>
      <vt:lpstr>Microclimates and Climate Change</vt:lpstr>
      <vt:lpstr>How do climates vary within small spaces and how are these microclimates affected by climate change?</vt:lpstr>
      <vt:lpstr>Activity: Rank the images from coolest (1) to warmest (5)</vt:lpstr>
      <vt:lpstr>Discussion Prompts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Alisa Hass</dc:creator>
  <cp:lastModifiedBy>Alisa Hass</cp:lastModifiedBy>
  <cp:revision>50</cp:revision>
  <dcterms:created xsi:type="dcterms:W3CDTF">2023-10-10T16:51:11Z</dcterms:created>
  <dcterms:modified xsi:type="dcterms:W3CDTF">2023-12-22T03:43:24Z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0x010100261588985072984582F0F0F011B52BD9</vt:lpwstr>
  </property>
  <property fmtid="{D5CDD505-2E9C-101B-9397-08002B2CF9AE}" pid="3" name="MediaServiceImageTags">
    <vt:lpwstr/>
  </property>
</Properties>
</file>